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1"/>
  </p:sldMasterIdLst>
  <p:notesMasterIdLst>
    <p:notesMasterId r:id="rId16"/>
  </p:notesMasterIdLst>
  <p:handoutMasterIdLst>
    <p:handoutMasterId r:id="rId17"/>
  </p:handoutMasterIdLst>
  <p:sldIdLst>
    <p:sldId id="299" r:id="rId2"/>
    <p:sldId id="291" r:id="rId3"/>
    <p:sldId id="320" r:id="rId4"/>
    <p:sldId id="296" r:id="rId5"/>
    <p:sldId id="325" r:id="rId6"/>
    <p:sldId id="322" r:id="rId7"/>
    <p:sldId id="336" r:id="rId8"/>
    <p:sldId id="330" r:id="rId9"/>
    <p:sldId id="331" r:id="rId10"/>
    <p:sldId id="338" r:id="rId11"/>
    <p:sldId id="334" r:id="rId12"/>
    <p:sldId id="333" r:id="rId13"/>
    <p:sldId id="335" r:id="rId14"/>
    <p:sldId id="339" r:id="rId15"/>
  </p:sldIdLst>
  <p:sldSz cx="9144000" cy="6858000" type="screen4x3"/>
  <p:notesSz cx="6858000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988"/>
    <a:srgbClr val="0B2957"/>
    <a:srgbClr val="346296"/>
    <a:srgbClr val="00BBB5"/>
    <a:srgbClr val="2683C6"/>
    <a:srgbClr val="134263"/>
    <a:srgbClr val="C6BF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38" autoAdjust="0"/>
  </p:normalViewPr>
  <p:slideViewPr>
    <p:cSldViewPr>
      <p:cViewPr varScale="1">
        <p:scale>
          <a:sx n="66" d="100"/>
          <a:sy n="66" d="100"/>
        </p:scale>
        <p:origin x="1278" y="60"/>
      </p:cViewPr>
      <p:guideLst>
        <p:guide orient="horz" pos="4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68"/>
    </p:cViewPr>
  </p:sorterViewPr>
  <p:notesViewPr>
    <p:cSldViewPr>
      <p:cViewPr varScale="1">
        <p:scale>
          <a:sx n="57" d="100"/>
          <a:sy n="57" d="100"/>
        </p:scale>
        <p:origin x="-1134" y="-96"/>
      </p:cViewPr>
      <p:guideLst>
        <p:guide orient="horz" pos="291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127" cy="4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319" y="1"/>
            <a:ext cx="2971126" cy="4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7050"/>
            <a:ext cx="2971127" cy="4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319" y="8777050"/>
            <a:ext cx="2971126" cy="4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81F0A1E-1CB6-4DDA-B2AC-B1AD9BC32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3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127" cy="4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319" y="1"/>
            <a:ext cx="2971126" cy="4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2150"/>
            <a:ext cx="4619625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645" y="4390114"/>
            <a:ext cx="5486710" cy="415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7050"/>
            <a:ext cx="2971127" cy="4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319" y="8777050"/>
            <a:ext cx="2971126" cy="4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791241-CD45-4B35-8922-208326637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92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91241-CD45-4B35-8922-208326637B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0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935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1BDD60-3E1F-4E87-B939-6B997072B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935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D89D07-ECDB-47C6-BB01-D3A5CFF99E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7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793935" y="6459786"/>
            <a:ext cx="185420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45792-F4C3-4A7B-AB57-585A373AB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54AB3-2558-4A46-9774-2F2C7641B4D8}"/>
              </a:ext>
            </a:extLst>
          </p:cNvPr>
          <p:cNvSpPr/>
          <p:nvPr userDrawn="1"/>
        </p:nvSpPr>
        <p:spPr>
          <a:xfrm>
            <a:off x="304800" y="1524000"/>
            <a:ext cx="845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935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E42EE8-05BF-4AB6-9507-8C936C31D2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21863-1DC4-4256-833B-3AA5B314C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1636"/>
            <a:ext cx="9144000" cy="7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278B8-FCF3-4DEF-8626-5EA49134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935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5B2A0-C95E-481D-8D3A-E8415D782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8105F-54DB-4571-96A6-A3825356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E42EE8-05BF-4AB6-9507-8C936C31D2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935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B43188-732D-49FB-9E41-1A7B97006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935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E42EE8-05BF-4AB6-9507-8C936C31D2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3935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E42EE8-05BF-4AB6-9507-8C936C31D2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935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26D7CB5-D6AC-4FA8-AD2C-DBA86FC892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3935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BD7E4-F293-40B3-ACC9-6DD1CD56BF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3E42EE8-05BF-4AB6-9507-8C936C31D2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13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458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27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DRC-Executive@sdrc.org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ate.Kinnamont@sdrc.or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287338"/>
            <a:ext cx="7543800" cy="14493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1999"/>
            <a:ext cx="9144000" cy="160565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23CB2-5301-4E15-BCB4-F86ABC96B3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B2957"/>
              </a:gs>
              <a:gs pos="56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9A0457-A66F-422E-AD4E-FD84B7D7C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76" y="655385"/>
            <a:ext cx="3671048" cy="497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DDD1FD-85D4-46B6-9EF4-A4A50814C5B7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3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CAEFB31-FA4D-40A7-A5AA-452F7EC816F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1"/>
            <a:ext cx="9144000" cy="4790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5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Is SDRC Doing…continued</a:t>
            </a:r>
            <a:endParaRPr lang="en-US" sz="2500" dirty="0">
              <a:solidFill>
                <a:srgbClr val="2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6745D0-A7B4-4720-A825-E02890BA4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20660"/>
              </p:ext>
            </p:extLst>
          </p:nvPr>
        </p:nvGraphicFramePr>
        <p:xfrm>
          <a:off x="370552" y="1143000"/>
          <a:ext cx="8402896" cy="5007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126">
                  <a:extLst>
                    <a:ext uri="{9D8B030D-6E8A-4147-A177-3AD203B41FA5}">
                      <a16:colId xmlns:a16="http://schemas.microsoft.com/office/drawing/2014/main" val="4268551729"/>
                    </a:ext>
                  </a:extLst>
                </a:gridCol>
                <a:gridCol w="2082246">
                  <a:extLst>
                    <a:ext uri="{9D8B030D-6E8A-4147-A177-3AD203B41FA5}">
                      <a16:colId xmlns:a16="http://schemas.microsoft.com/office/drawing/2014/main" val="135701573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09853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5433866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7001935"/>
                    </a:ext>
                  </a:extLst>
                </a:gridCol>
                <a:gridCol w="655044">
                  <a:extLst>
                    <a:ext uri="{9D8B030D-6E8A-4147-A177-3AD203B41FA5}">
                      <a16:colId xmlns:a16="http://schemas.microsoft.com/office/drawing/2014/main" val="192740569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910643673"/>
                    </a:ext>
                  </a:extLst>
                </a:gridCol>
              </a:tblGrid>
              <a:tr h="277064">
                <a:tc rowSpan="2"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Areas Measured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rgbClr val="46898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rgbClr val="46898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rgbClr val="46898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Time Period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rgbClr val="4689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11754"/>
                  </a:ext>
                </a:extLst>
              </a:tr>
              <a:tr h="343592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CA Average</a:t>
                      </a:r>
                      <a:endParaRPr lang="en-US" dirty="0"/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SDRC</a:t>
                      </a:r>
                      <a:endParaRPr lang="en-US" dirty="0"/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 Average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SDRC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564341"/>
                  </a:ext>
                </a:extLst>
              </a:tr>
              <a:tr h="372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Paid Internship Program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Data Source:  Paid Internship Program Survey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2021-22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2022-23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27958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Number of adults who were placed in competitive, integrated employment following participation in a Paid Internship Program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1,527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77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2,650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134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166302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Percentage of adults who were placed in competitive, integrated employment following participation in a Paid Internship Program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12%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4%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10%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16%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12592"/>
                  </a:ext>
                </a:extLst>
              </a:tr>
              <a:tr h="35081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Average hourly or salaried wages for adults who participated in a Paid Internship Program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$15.08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$15.16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$15.96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$16.35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83061"/>
                  </a:ext>
                </a:extLst>
              </a:tr>
              <a:tr h="36490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Average hours worked per week for adults who participated in a Paid Internship Program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812775"/>
                  </a:ext>
                </a:extLst>
              </a:tr>
              <a:tr h="54864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Competitive Integrated Employment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Source:  Competitive Integrated Employment Incentive Program Survey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60321"/>
                  </a:ext>
                </a:extLst>
              </a:tr>
              <a:tr h="483284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Average wages for adults engages in competitive, integrated employment, on behalf of whom incentive payments have been made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$15.63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$15.66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$16.51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$16.28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1883"/>
                  </a:ext>
                </a:extLst>
              </a:tr>
              <a:tr h="483284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Average hours worked for adults engages in competitive, integrated employment, on behalf of whom incentive payments have been made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69804"/>
                  </a:ext>
                </a:extLst>
              </a:tr>
              <a:tr h="274320">
                <a:tc rowSpan="3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 number of Incentive payments made for the fiscal year for the following amounts:**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$3,000 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$3,000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804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86112"/>
                  </a:ext>
                </a:extLst>
              </a:tr>
              <a:tr h="27432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$2,500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$2,500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42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70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849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79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86777"/>
                  </a:ext>
                </a:extLst>
              </a:tr>
              <a:tr h="27432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$2,000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$2,000 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55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1,031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69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2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D080D7-9F78-4B71-81E3-73E032609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75674"/>
              </p:ext>
            </p:extLst>
          </p:nvPr>
        </p:nvGraphicFramePr>
        <p:xfrm>
          <a:off x="228600" y="1905000"/>
          <a:ext cx="8686806" cy="33694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41131380"/>
                    </a:ext>
                  </a:extLst>
                </a:gridCol>
                <a:gridCol w="1016506">
                  <a:extLst>
                    <a:ext uri="{9D8B030D-6E8A-4147-A177-3AD203B41FA5}">
                      <a16:colId xmlns:a16="http://schemas.microsoft.com/office/drawing/2014/main" val="1196693885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903123532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511018104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2766548579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3485392136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2839519226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2421580161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1963555566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2581287140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2340886481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2320407031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3401744846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513885221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3533813576"/>
                    </a:ext>
                  </a:extLst>
                </a:gridCol>
                <a:gridCol w="493450">
                  <a:extLst>
                    <a:ext uri="{9D8B030D-6E8A-4147-A177-3AD203B41FA5}">
                      <a16:colId xmlns:a16="http://schemas.microsoft.com/office/drawing/2014/main" val="113145237"/>
                    </a:ext>
                  </a:extLst>
                </a:gridCol>
              </a:tblGrid>
              <a:tr h="90270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 Group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Measure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American Indian or Alaska Native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Asian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Black/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African American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Hispanic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Native Hawaiian or other Pacific Islander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White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Other Ethnicity or Race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049265"/>
                  </a:ext>
                </a:extLst>
              </a:tr>
              <a:tr h="394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21-22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22-23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21-22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22-23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21-22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22-23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21-22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22-23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21-22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22-23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21-22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22-23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21-22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22-23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extLst>
                  <a:ext uri="{0D108BD9-81ED-4DB2-BD59-A6C34878D82A}">
                    <a16:rowId xmlns:a16="http://schemas.microsoft.com/office/drawing/2014/main" val="1908421584"/>
                  </a:ext>
                </a:extLst>
              </a:tr>
              <a:tr h="32507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Birth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Consumers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extLst>
                  <a:ext uri="{0D108BD9-81ED-4DB2-BD59-A6C34878D82A}">
                    <a16:rowId xmlns:a16="http://schemas.microsoft.com/office/drawing/2014/main" val="3685783796"/>
                  </a:ext>
                </a:extLst>
              </a:tr>
              <a:tr h="325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Expenditures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extLst>
                  <a:ext uri="{0D108BD9-81ED-4DB2-BD59-A6C34878D82A}">
                    <a16:rowId xmlns:a16="http://schemas.microsoft.com/office/drawing/2014/main" val="44677943"/>
                  </a:ext>
                </a:extLst>
              </a:tr>
              <a:tr h="32507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to 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Consumers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extLst>
                  <a:ext uri="{0D108BD9-81ED-4DB2-BD59-A6C34878D82A}">
                    <a16:rowId xmlns:a16="http://schemas.microsoft.com/office/drawing/2014/main" val="1962528916"/>
                  </a:ext>
                </a:extLst>
              </a:tr>
              <a:tr h="325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Expenditures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extLst>
                  <a:ext uri="{0D108BD9-81ED-4DB2-BD59-A6C34878D82A}">
                    <a16:rowId xmlns:a16="http://schemas.microsoft.com/office/drawing/2014/main" val="1803396098"/>
                  </a:ext>
                </a:extLst>
              </a:tr>
              <a:tr h="32507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 and older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7" marR="109717" marT="54858" marB="5485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Consumers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extLst>
                  <a:ext uri="{0D108BD9-81ED-4DB2-BD59-A6C34878D82A}">
                    <a16:rowId xmlns:a16="http://schemas.microsoft.com/office/drawing/2014/main" val="779867740"/>
                  </a:ext>
                </a:extLst>
              </a:tr>
              <a:tr h="325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Expenditures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8" marR="82288" marT="0" marB="0" anchor="ctr"/>
                </a:tc>
                <a:extLst>
                  <a:ext uri="{0D108BD9-81ED-4DB2-BD59-A6C34878D82A}">
                    <a16:rowId xmlns:a16="http://schemas.microsoft.com/office/drawing/2014/main" val="9151902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9A23A0E-6E7B-4B95-B1C1-557A5912E43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1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5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is SDRC doing at reducing disparities</a:t>
            </a:r>
            <a:br>
              <a:rPr lang="en-US" sz="25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improving equity?</a:t>
            </a:r>
            <a:endParaRPr lang="en-US" sz="2500" dirty="0">
              <a:solidFill>
                <a:srgbClr val="2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F27A5FA-0975-4DB3-82D6-10331532005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1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5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and percent of individuals receiving only </a:t>
            </a:r>
            <a:br>
              <a:rPr lang="en-US" sz="25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management services by age and ethnicity</a:t>
            </a:r>
            <a:endParaRPr lang="en-US" sz="2500" dirty="0">
              <a:solidFill>
                <a:srgbClr val="2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39DD31-6DB2-4D04-8786-F84D1CDCE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454003"/>
              </p:ext>
            </p:extLst>
          </p:nvPr>
        </p:nvGraphicFramePr>
        <p:xfrm>
          <a:off x="822325" y="1676400"/>
          <a:ext cx="7543801" cy="41148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73035">
                  <a:extLst>
                    <a:ext uri="{9D8B030D-6E8A-4147-A177-3AD203B41FA5}">
                      <a16:colId xmlns:a16="http://schemas.microsoft.com/office/drawing/2014/main" val="1534152579"/>
                    </a:ext>
                  </a:extLst>
                </a:gridCol>
                <a:gridCol w="747840">
                  <a:extLst>
                    <a:ext uri="{9D8B030D-6E8A-4147-A177-3AD203B41FA5}">
                      <a16:colId xmlns:a16="http://schemas.microsoft.com/office/drawing/2014/main" val="3261760503"/>
                    </a:ext>
                  </a:extLst>
                </a:gridCol>
                <a:gridCol w="683122">
                  <a:extLst>
                    <a:ext uri="{9D8B030D-6E8A-4147-A177-3AD203B41FA5}">
                      <a16:colId xmlns:a16="http://schemas.microsoft.com/office/drawing/2014/main" val="328258209"/>
                    </a:ext>
                  </a:extLst>
                </a:gridCol>
                <a:gridCol w="1024248">
                  <a:extLst>
                    <a:ext uri="{9D8B030D-6E8A-4147-A177-3AD203B41FA5}">
                      <a16:colId xmlns:a16="http://schemas.microsoft.com/office/drawing/2014/main" val="176411368"/>
                    </a:ext>
                  </a:extLst>
                </a:gridCol>
                <a:gridCol w="1024248">
                  <a:extLst>
                    <a:ext uri="{9D8B030D-6E8A-4147-A177-3AD203B41FA5}">
                      <a16:colId xmlns:a16="http://schemas.microsoft.com/office/drawing/2014/main" val="87257787"/>
                    </a:ext>
                  </a:extLst>
                </a:gridCol>
                <a:gridCol w="748596">
                  <a:extLst>
                    <a:ext uri="{9D8B030D-6E8A-4147-A177-3AD203B41FA5}">
                      <a16:colId xmlns:a16="http://schemas.microsoft.com/office/drawing/2014/main" val="224674338"/>
                    </a:ext>
                  </a:extLst>
                </a:gridCol>
                <a:gridCol w="1071356">
                  <a:extLst>
                    <a:ext uri="{9D8B030D-6E8A-4147-A177-3AD203B41FA5}">
                      <a16:colId xmlns:a16="http://schemas.microsoft.com/office/drawing/2014/main" val="4002497353"/>
                    </a:ext>
                  </a:extLst>
                </a:gridCol>
                <a:gridCol w="1071356">
                  <a:extLst>
                    <a:ext uri="{9D8B030D-6E8A-4147-A177-3AD203B41FA5}">
                      <a16:colId xmlns:a16="http://schemas.microsoft.com/office/drawing/2014/main" val="3730302521"/>
                    </a:ext>
                  </a:extLst>
                </a:gridCol>
              </a:tblGrid>
              <a:tr h="60091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Measure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Fiscal Year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Eligible Consumers Receiving Case Management Only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Percent of Eligible Consumers Receiving Case Management Only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623923"/>
                  </a:ext>
                </a:extLst>
              </a:tr>
              <a:tr h="2989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Birth to 2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to 21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 and Older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Birth to 2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to 21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 and Older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1789559051"/>
                  </a:ext>
                </a:extLst>
              </a:tr>
              <a:tr h="190083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American Indian or Alaska Native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21-22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2843232127"/>
                  </a:ext>
                </a:extLst>
              </a:tr>
              <a:tr h="190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22-23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3323964147"/>
                  </a:ext>
                </a:extLst>
              </a:tr>
              <a:tr h="190083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Asian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21-22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3877004594"/>
                  </a:ext>
                </a:extLst>
              </a:tr>
              <a:tr h="190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22-23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337824147"/>
                  </a:ext>
                </a:extLst>
              </a:tr>
              <a:tr h="190083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Black/African American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21-22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1294572613"/>
                  </a:ext>
                </a:extLst>
              </a:tr>
              <a:tr h="190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22-23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1348897265"/>
                  </a:ext>
                </a:extLst>
              </a:tr>
              <a:tr h="190083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Hispanic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21-22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3,662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2695699348"/>
                  </a:ext>
                </a:extLst>
              </a:tr>
              <a:tr h="190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22-23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4,013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4087352447"/>
                  </a:ext>
                </a:extLst>
              </a:tr>
              <a:tr h="190083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Native Hawaiian or other Pacific Islander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21-22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4029071437"/>
                  </a:ext>
                </a:extLst>
              </a:tr>
              <a:tr h="363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22-23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4148342404"/>
                  </a:ext>
                </a:extLst>
              </a:tr>
              <a:tr h="190083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21-22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1,742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631241613"/>
                  </a:ext>
                </a:extLst>
              </a:tr>
              <a:tr h="190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22-23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1,824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1431176945"/>
                  </a:ext>
                </a:extLst>
              </a:tr>
              <a:tr h="190083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Ethnicity or Race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21-22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1,801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643555107"/>
                  </a:ext>
                </a:extLst>
              </a:tr>
              <a:tr h="190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22-23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2,041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1813965777"/>
                  </a:ext>
                </a:extLst>
              </a:tr>
              <a:tr h="190083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21-22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8,473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2,300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3065574858"/>
                  </a:ext>
                </a:extLst>
              </a:tr>
              <a:tr h="190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22-23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9,113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2,381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45" marR="60145" marT="0" marB="0" anchor="ctr"/>
                </a:tc>
                <a:extLst>
                  <a:ext uri="{0D108BD9-81ED-4DB2-BD59-A6C34878D82A}">
                    <a16:rowId xmlns:a16="http://schemas.microsoft.com/office/drawing/2014/main" val="1485708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8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79A67B-C72A-49C9-9A98-C695B17B1E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B2957"/>
              </a:gs>
              <a:gs pos="56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70975" y="2438400"/>
            <a:ext cx="4053825" cy="31845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submit written comments to 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SDRC-Executive@sdrc.org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0100" y="1007669"/>
            <a:ext cx="7543800" cy="9755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C6B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INPUT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48C15-7E13-40DD-8B8B-88DBC7B29690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3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3FA96-6180-4648-B627-1CFE1DC36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6"/>
          <a:stretch/>
        </p:blipFill>
        <p:spPr>
          <a:xfrm>
            <a:off x="800100" y="3505200"/>
            <a:ext cx="1994240" cy="234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8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79A67B-C72A-49C9-9A98-C695B17B1E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B2957"/>
              </a:gs>
              <a:gs pos="56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70975" y="2438400"/>
            <a:ext cx="4434825" cy="31845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Kinnamont, M.S.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Executive Director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Regional Center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Kate.Kinnamont@sdrc.org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858-576-2936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0100" y="1007669"/>
            <a:ext cx="7543800" cy="97558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C6B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48C15-7E13-40DD-8B8B-88DBC7B29690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3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3FA96-6180-4648-B627-1CFE1DC36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6"/>
          <a:stretch/>
        </p:blipFill>
        <p:spPr>
          <a:xfrm>
            <a:off x="800100" y="3505200"/>
            <a:ext cx="1994240" cy="234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2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5065BD-C993-49D4-ADC1-621043641FEE}"/>
              </a:ext>
            </a:extLst>
          </p:cNvPr>
          <p:cNvSpPr/>
          <p:nvPr/>
        </p:nvSpPr>
        <p:spPr>
          <a:xfrm>
            <a:off x="0" y="0"/>
            <a:ext cx="9144000" cy="6356752"/>
          </a:xfrm>
          <a:prstGeom prst="rect">
            <a:avLst/>
          </a:prstGeom>
          <a:gradFill>
            <a:gsLst>
              <a:gs pos="0">
                <a:srgbClr val="0B2957"/>
              </a:gs>
              <a:gs pos="56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104208" cy="2085432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00000"/>
              </a:lnSpc>
              <a:spcBef>
                <a:spcPts val="1200"/>
              </a:spcBef>
              <a:buClr>
                <a:srgbClr val="C6BF34"/>
              </a:buClr>
              <a:buNone/>
              <a:defRPr/>
            </a:pP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SDRC Performance Report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0"/>
            <a:ext cx="88392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8246FC-8403-4585-8E07-11C3E2FFEA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6"/>
          <a:stretch/>
        </p:blipFill>
        <p:spPr>
          <a:xfrm>
            <a:off x="3801226" y="4131435"/>
            <a:ext cx="1659224" cy="195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C866C85-23E6-4310-9455-D3CBBB8D4D0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6881"/>
            <a:ext cx="9144000" cy="629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0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of Clients</a:t>
            </a:r>
            <a:endParaRPr lang="en-US" sz="4000" dirty="0">
              <a:solidFill>
                <a:srgbClr val="2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8B9F04-4E94-4492-B2DA-0A9B2D58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82" y="5410200"/>
            <a:ext cx="945506" cy="990600"/>
          </a:xfrm>
          <a:prstGeom prst="rect">
            <a:avLst/>
          </a:prstGeom>
          <a:ln>
            <a:noFill/>
          </a:ln>
          <a:effectLst>
            <a:outerShdw blurRad="101600" dist="635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78D8A15-38AA-4172-9C55-6A434EF2C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905000"/>
            <a:ext cx="734533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8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675020F-6C6D-43AB-B184-C0A35E219D2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6881"/>
            <a:ext cx="9144000" cy="629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0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 of Clients</a:t>
            </a:r>
            <a:endParaRPr lang="en-US" sz="4000" dirty="0">
              <a:solidFill>
                <a:srgbClr val="2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240AEA-1927-4CC3-A10C-E04CC4B41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82" y="5410200"/>
            <a:ext cx="945506" cy="990600"/>
          </a:xfrm>
          <a:prstGeom prst="rect">
            <a:avLst/>
          </a:prstGeom>
          <a:ln>
            <a:noFill/>
          </a:ln>
          <a:effectLst>
            <a:outerShdw blurRad="101600" dist="635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F4655EA-05CD-4B9D-A3F9-301CF73BD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605" y="2057787"/>
            <a:ext cx="8079483" cy="2742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F27A5FA-0975-4DB3-82D6-10331532005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6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Clients Live?</a:t>
            </a:r>
            <a:endParaRPr lang="en-US" sz="3600" dirty="0">
              <a:solidFill>
                <a:srgbClr val="2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924D8F-7E17-4501-9794-F48D920D5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192" y="1676400"/>
            <a:ext cx="7177616" cy="37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99324B3-A21E-41D8-9437-B0B17F031A0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6881"/>
            <a:ext cx="9144000" cy="629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0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Clients</a:t>
            </a:r>
            <a:endParaRPr lang="en-US" sz="4000" dirty="0">
              <a:solidFill>
                <a:srgbClr val="2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C4DF00-FDA5-4161-A21F-0ACA05432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82" y="5410200"/>
            <a:ext cx="945506" cy="990600"/>
          </a:xfrm>
          <a:prstGeom prst="rect">
            <a:avLst/>
          </a:prstGeom>
          <a:ln>
            <a:noFill/>
          </a:ln>
          <a:effectLst>
            <a:outerShdw blurRad="101600" dist="635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E931A7C-365F-4A97-9B94-EDC2E9E5C2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-1767"/>
          <a:stretch/>
        </p:blipFill>
        <p:spPr>
          <a:xfrm>
            <a:off x="838200" y="1905000"/>
            <a:ext cx="7696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548955F-EB85-4F70-943F-CB56A4A2BB6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6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is SDRC Performing?</a:t>
            </a:r>
            <a:endParaRPr lang="en-US" sz="3600" dirty="0">
              <a:solidFill>
                <a:srgbClr val="2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8B2CBA-509D-40FE-8860-E145DCD2E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94410"/>
              </p:ext>
            </p:extLst>
          </p:nvPr>
        </p:nvGraphicFramePr>
        <p:xfrm>
          <a:off x="685800" y="1524000"/>
          <a:ext cx="7772400" cy="3873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6166">
                  <a:extLst>
                    <a:ext uri="{9D8B030D-6E8A-4147-A177-3AD203B41FA5}">
                      <a16:colId xmlns:a16="http://schemas.microsoft.com/office/drawing/2014/main" val="16795320"/>
                    </a:ext>
                  </a:extLst>
                </a:gridCol>
                <a:gridCol w="856150">
                  <a:extLst>
                    <a:ext uri="{9D8B030D-6E8A-4147-A177-3AD203B41FA5}">
                      <a16:colId xmlns:a16="http://schemas.microsoft.com/office/drawing/2014/main" val="1834810005"/>
                    </a:ext>
                  </a:extLst>
                </a:gridCol>
                <a:gridCol w="856150">
                  <a:extLst>
                    <a:ext uri="{9D8B030D-6E8A-4147-A177-3AD203B41FA5}">
                      <a16:colId xmlns:a16="http://schemas.microsoft.com/office/drawing/2014/main" val="3118313024"/>
                    </a:ext>
                  </a:extLst>
                </a:gridCol>
                <a:gridCol w="856967">
                  <a:extLst>
                    <a:ext uri="{9D8B030D-6E8A-4147-A177-3AD203B41FA5}">
                      <a16:colId xmlns:a16="http://schemas.microsoft.com/office/drawing/2014/main" val="1274859162"/>
                    </a:ext>
                  </a:extLst>
                </a:gridCol>
                <a:gridCol w="856967">
                  <a:extLst>
                    <a:ext uri="{9D8B030D-6E8A-4147-A177-3AD203B41FA5}">
                      <a16:colId xmlns:a16="http://schemas.microsoft.com/office/drawing/2014/main" val="3915297317"/>
                    </a:ext>
                  </a:extLst>
                </a:gridCol>
              </a:tblGrid>
              <a:tr h="105951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Regional Center Goals</a:t>
                      </a:r>
                      <a:b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(based on Lanterman Act)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5057" marR="125057" marT="62528" marB="62528" anchor="ctr">
                    <a:solidFill>
                      <a:srgbClr val="0B29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Last Reporting Period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(December 2022)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057" marR="125057" marT="62528" marB="62528" anchor="ctr">
                    <a:solidFill>
                      <a:srgbClr val="0B29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Current Reporting Period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(June 2024)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5057" marR="125057" marT="62528" marB="62528" anchor="ctr">
                    <a:solidFill>
                      <a:srgbClr val="0B29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517136"/>
                  </a:ext>
                </a:extLst>
              </a:tr>
              <a:tr h="642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State Average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SDRC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State Average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SDRC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494660"/>
                  </a:ext>
                </a:extLst>
              </a:tr>
              <a:tr h="434226">
                <a:tc>
                  <a:txBody>
                    <a:bodyPr/>
                    <a:lstStyle/>
                    <a:p>
                      <a:pPr marL="0" marR="0" indent="76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Fewer consumers live in developmental centers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0.06%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effectLst/>
                        </a:rPr>
                        <a:t>0.05%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10211"/>
                  </a:ext>
                </a:extLst>
              </a:tr>
              <a:tr h="434226">
                <a:tc>
                  <a:txBody>
                    <a:bodyPr/>
                    <a:lstStyle/>
                    <a:p>
                      <a:pPr marL="0" marR="0" indent="762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23240" algn="l"/>
                        </a:tabLst>
                      </a:pPr>
                      <a:r>
                        <a:rPr lang="en-US" sz="1400" dirty="0">
                          <a:effectLst/>
                        </a:rPr>
                        <a:t>More children live with families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99.61%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99.56%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99.69%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99.56%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535059"/>
                  </a:ext>
                </a:extLst>
              </a:tr>
              <a:tr h="43422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More adults live in home settings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83.01%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81.28%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83.86%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82.15%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12434"/>
                  </a:ext>
                </a:extLst>
              </a:tr>
              <a:tr h="434226">
                <a:tc>
                  <a:txBody>
                    <a:bodyPr/>
                    <a:lstStyle/>
                    <a:p>
                      <a:pPr marL="0" marR="0" indent="76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Fewer children live in large facilities (more than 6 people)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0.07%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715060"/>
                  </a:ext>
                </a:extLst>
              </a:tr>
              <a:tr h="434226">
                <a:tc>
                  <a:txBody>
                    <a:bodyPr/>
                    <a:lstStyle/>
                    <a:p>
                      <a:pPr marL="0" marR="0" indent="762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Fewer adults live in large facilities (more than 6 people)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1.67%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1.80%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1.46%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69" marR="17369" marT="1736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1.68%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0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6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93914CB-F9D6-4A92-B217-4CC0D5BF3C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6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SDRC Meet DDS Standards?</a:t>
            </a:r>
            <a:endParaRPr lang="en-US" sz="3600" dirty="0">
              <a:solidFill>
                <a:srgbClr val="2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B3FE2C-546E-4E44-B99E-17D971E48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30737"/>
              </p:ext>
            </p:extLst>
          </p:nvPr>
        </p:nvGraphicFramePr>
        <p:xfrm>
          <a:off x="1070634" y="1355405"/>
          <a:ext cx="7002731" cy="4147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187464269"/>
                    </a:ext>
                  </a:extLst>
                </a:gridCol>
                <a:gridCol w="1074490">
                  <a:extLst>
                    <a:ext uri="{9D8B030D-6E8A-4147-A177-3AD203B41FA5}">
                      <a16:colId xmlns:a16="http://schemas.microsoft.com/office/drawing/2014/main" val="1520921158"/>
                    </a:ext>
                  </a:extLst>
                </a:gridCol>
                <a:gridCol w="1051441">
                  <a:extLst>
                    <a:ext uri="{9D8B030D-6E8A-4147-A177-3AD203B41FA5}">
                      <a16:colId xmlns:a16="http://schemas.microsoft.com/office/drawing/2014/main" val="742007306"/>
                    </a:ext>
                  </a:extLst>
                </a:gridCol>
              </a:tblGrid>
              <a:tr h="5432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Areas Measured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rgbClr val="0B29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bg1"/>
                          </a:solidFill>
                          <a:effectLst/>
                        </a:rPr>
                        <a:t>Last Period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rgbClr val="0B29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Current Period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B2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3047"/>
                  </a:ext>
                </a:extLst>
              </a:tr>
              <a:tr h="233089">
                <a:tc>
                  <a:txBody>
                    <a:bodyPr/>
                    <a:lstStyle/>
                    <a:p>
                      <a:pPr marL="762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Passes independent audit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Not Met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417151"/>
                  </a:ext>
                </a:extLst>
              </a:tr>
              <a:tr h="233089">
                <a:tc>
                  <a:txBody>
                    <a:bodyPr/>
                    <a:lstStyle/>
                    <a:p>
                      <a:pPr marL="762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Passes DDS audit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26040"/>
                  </a:ext>
                </a:extLst>
              </a:tr>
              <a:tr h="233089">
                <a:tc>
                  <a:txBody>
                    <a:bodyPr/>
                    <a:lstStyle/>
                    <a:p>
                      <a:pPr marL="762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Audits vendors as required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Met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Met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622516"/>
                  </a:ext>
                </a:extLst>
              </a:tr>
              <a:tr h="233089">
                <a:tc>
                  <a:txBody>
                    <a:bodyPr/>
                    <a:lstStyle/>
                    <a:p>
                      <a:pPr marL="762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Didn’t overspend operations budget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57279"/>
                  </a:ext>
                </a:extLst>
              </a:tr>
              <a:tr h="233089">
                <a:tc>
                  <a:txBody>
                    <a:bodyPr/>
                    <a:lstStyle/>
                    <a:p>
                      <a:pPr marL="762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Participates in the federal waiver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3602"/>
                  </a:ext>
                </a:extLst>
              </a:tr>
              <a:tr h="1093724">
                <a:tc>
                  <a:txBody>
                    <a:bodyPr/>
                    <a:lstStyle/>
                    <a:p>
                      <a:pPr marL="762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CDERs and ESRs are updated as required (CDER is the Client Development Evaluation Report and ESR is the Early Start Report.  Both contain information about consumers, including diagnosis.)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96.81%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99.86%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710441"/>
                  </a:ext>
                </a:extLst>
              </a:tr>
              <a:tr h="448248">
                <a:tc>
                  <a:txBody>
                    <a:bodyPr/>
                    <a:lstStyle/>
                    <a:p>
                      <a:pPr marL="762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Intake/Assessment timelines for consumers age 3 or older met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91.81%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80.65%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30000"/>
                  </a:ext>
                </a:extLst>
              </a:tr>
              <a:tr h="448248">
                <a:tc>
                  <a:txBody>
                    <a:bodyPr/>
                    <a:lstStyle/>
                    <a:p>
                      <a:pPr marL="762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IPP (Individual Program Plan) requirements met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99.46%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98.43%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55477"/>
                  </a:ext>
                </a:extLst>
              </a:tr>
              <a:tr h="448248">
                <a:tc>
                  <a:txBody>
                    <a:bodyPr/>
                    <a:lstStyle/>
                    <a:p>
                      <a:pPr marL="762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IFSP (Individualized Family Service Plan) requirements met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96.4%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930" marR="17930" marT="179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93.2%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48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CAEFB31-FA4D-40A7-A5AA-452F7EC816F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1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5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Is SDRC Doing At Getting Consumers Working?</a:t>
            </a:r>
            <a:endParaRPr lang="en-US" sz="2500" dirty="0">
              <a:solidFill>
                <a:srgbClr val="2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CB2ACC-09D2-4EE0-B20E-9620311FA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261443"/>
              </p:ext>
            </p:extLst>
          </p:nvPr>
        </p:nvGraphicFramePr>
        <p:xfrm>
          <a:off x="436028" y="1549972"/>
          <a:ext cx="8271944" cy="3908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9150">
                  <a:extLst>
                    <a:ext uri="{9D8B030D-6E8A-4147-A177-3AD203B41FA5}">
                      <a16:colId xmlns:a16="http://schemas.microsoft.com/office/drawing/2014/main" val="4268551729"/>
                    </a:ext>
                  </a:extLst>
                </a:gridCol>
                <a:gridCol w="1036650">
                  <a:extLst>
                    <a:ext uri="{9D8B030D-6E8A-4147-A177-3AD203B41FA5}">
                      <a16:colId xmlns:a16="http://schemas.microsoft.com/office/drawing/2014/main" val="865154037"/>
                    </a:ext>
                  </a:extLst>
                </a:gridCol>
                <a:gridCol w="792584">
                  <a:extLst>
                    <a:ext uri="{9D8B030D-6E8A-4147-A177-3AD203B41FA5}">
                      <a16:colId xmlns:a16="http://schemas.microsoft.com/office/drawing/2014/main" val="381385924"/>
                    </a:ext>
                  </a:extLst>
                </a:gridCol>
                <a:gridCol w="1021618">
                  <a:extLst>
                    <a:ext uri="{9D8B030D-6E8A-4147-A177-3AD203B41FA5}">
                      <a16:colId xmlns:a16="http://schemas.microsoft.com/office/drawing/2014/main" val="1927405697"/>
                    </a:ext>
                  </a:extLst>
                </a:gridCol>
                <a:gridCol w="791942">
                  <a:extLst>
                    <a:ext uri="{9D8B030D-6E8A-4147-A177-3AD203B41FA5}">
                      <a16:colId xmlns:a16="http://schemas.microsoft.com/office/drawing/2014/main" val="910643673"/>
                    </a:ext>
                  </a:extLst>
                </a:gridCol>
              </a:tblGrid>
              <a:tr h="31453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Areas Measured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rgbClr val="46898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Time Period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rgbClr val="4689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11754"/>
                  </a:ext>
                </a:extLst>
              </a:tr>
              <a:tr h="34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SDRC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SDRC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564341"/>
                  </a:ext>
                </a:extLst>
              </a:tr>
              <a:tr h="4792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Consumer Earned Income ( Age 16 to 64 years):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Data Source: Employment Development Department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Jan through Dec 2022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Jan through Dec 2023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27958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Quarterly number of consumers with earned income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31,413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3,118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32,132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3,260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774662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Percentage of consumers with earned income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15.40%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18.24%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15.20%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18.24%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166302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Average annual wages 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$13,198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$12,390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$14,251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$13,072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12592"/>
                  </a:ext>
                </a:extLst>
              </a:tr>
              <a:tr h="398252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Annual earnings of consumers compared to people with all disabilities in California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Data Source: American Community Survey, 2022 five-year estimate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2021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2022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83061"/>
                  </a:ext>
                </a:extLst>
              </a:tr>
              <a:tr h="41425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$30,783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$29,382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12775"/>
                  </a:ext>
                </a:extLst>
              </a:tr>
              <a:tr h="460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National Core Indicator Adult In-Person Survey*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July 2017-June 2018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July 2020-June 2021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603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Percentage of adults who reported having integrated employment as a goal in their IPP</a:t>
                      </a: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64" marR="65364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63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3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1862</TotalTime>
  <Words>1123</Words>
  <Application>Microsoft Office PowerPoint</Application>
  <PresentationFormat>On-screen Show (4:3)</PresentationFormat>
  <Paragraphs>438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Retrospect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INPUT</vt:lpstr>
      <vt:lpstr>THANK YOU</vt:lpstr>
    </vt:vector>
  </TitlesOfParts>
  <Company>Mosaic Connections,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Persons with Developmental Disabilities</dc:title>
  <dc:creator>Peggie Webb</dc:creator>
  <cp:lastModifiedBy>bonnie.sebright</cp:lastModifiedBy>
  <cp:revision>210</cp:revision>
  <cp:lastPrinted>2022-06-06T20:45:26Z</cp:lastPrinted>
  <dcterms:created xsi:type="dcterms:W3CDTF">2008-05-02T18:06:57Z</dcterms:created>
  <dcterms:modified xsi:type="dcterms:W3CDTF">2024-11-12T18:36:57Z</dcterms:modified>
</cp:coreProperties>
</file>