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91" r:id="rId33"/>
    <p:sldId id="292" r:id="rId34"/>
    <p:sldId id="293" r:id="rId35"/>
    <p:sldId id="297" r:id="rId36"/>
    <p:sldId id="298" r:id="rId37"/>
    <p:sldId id="300" r:id="rId38"/>
    <p:sldId id="301" r:id="rId39"/>
    <p:sldId id="304" r:id="rId40"/>
    <p:sldId id="305" r:id="rId41"/>
    <p:sldId id="307" r:id="rId42"/>
    <p:sldId id="308" r:id="rId43"/>
    <p:sldId id="309" r:id="rId44"/>
    <p:sldId id="310" r:id="rId45"/>
    <p:sldId id="311" r:id="rId46"/>
    <p:sldId id="312" r:id="rId47"/>
    <p:sldId id="313" r:id="rId48"/>
    <p:sldId id="314" r:id="rId49"/>
    <p:sldId id="317" r:id="rId50"/>
  </p:sldIdLst>
  <p:sldSz cx="9144000" cy="5143500" type="screen16x9"/>
  <p:notesSz cx="6858000" cy="9144000"/>
  <p:embeddedFontLst>
    <p:embeddedFont>
      <p:font typeface="Anton" panose="020B0604020202020204" charset="0"/>
      <p:regular r:id="rId52"/>
    </p:embeddedFont>
    <p:embeddedFont>
      <p:font typeface="Century Gothic" panose="020B0502020202020204" pitchFamily="34" charset="0"/>
      <p:regular r:id="rId53"/>
      <p:bold r:id="rId54"/>
      <p:italic r:id="rId55"/>
      <p:boldItalic r:id="rId56"/>
    </p:embeddedFont>
    <p:embeddedFont>
      <p:font typeface="Comic Sans MS" panose="030F0702030302020204" pitchFamily="66" charset="0"/>
      <p:regular r:id="rId57"/>
      <p:bold r:id="rId58"/>
      <p:italic r:id="rId59"/>
      <p:boldItalic r:id="rId60"/>
    </p:embeddedFont>
    <p:embeddedFont>
      <p:font typeface="Nunito"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guel larios" initials="" lastIdx="2" clrIdx="0"/>
  <p:cmAuthor id="1" name="Zachary Guzik"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4A7DBE-FF1F-4060-AF5C-FEA36F547411}">
  <a:tblStyle styleId="{E34A7DBE-FF1F-4060-AF5C-FEA36F5474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12d029879_0_55: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2812d029879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812d029879_0_286: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2812d029879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812d029879_0_297: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2812d029879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812d029879_0_305: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2812d029879_0_3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812d029879_0_321: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2812d029879_0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812d029879_0_331: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2812d029879_0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812d029879_0_339: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g2812d029879_0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812d029879_0_391: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2812d029879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812d029879_0_480: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2812d029879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812d029879_0_570: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2812d029879_0_5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812d029879_0_432: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2812d029879_0_4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812d029879_0_223: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2812d029879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812d029879_0_438: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g2812d029879_0_4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812d029879_0_522: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g2812d029879_0_5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812d029879_0_528: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g2812d029879_0_5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f4a248a3aa_0_6: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2f4a248a3a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812d029879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812d029879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812d029879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812d029879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812d029879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812d029879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812d029879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812d029879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812d029879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812d029879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812d029879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812d029879_0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fbbc88293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fbbc88293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812d029879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812d029879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812d029879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812d029879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812d029879_0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812d029879_0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812d029879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812d029879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812d029879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812d029879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8368fa60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8368fa60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28792ef3b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28792ef3b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8368fa60a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8368fa60a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8368fa60a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8368fa60a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812d029879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812d029879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812d029879_0_229: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2812d029879_0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834ce82c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834ce82c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834ce82c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2834ce82c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812d029879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2812d029879_0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8168c119b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8168c119b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8168c119b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8168c119b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f6508d4a3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2f6508d4a3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8168c119b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8168c119b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812d029879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2812d029879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812d029879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2812d029879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812d029879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2812d029879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812d029879_0_234: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2812d029879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812d029879_0_240: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2812d029879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12d029879_0_253: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2812d029879_0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12d029879_0_264: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2812d029879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812d029879_0_272:notes"/>
          <p:cNvSpPr txBox="1">
            <a:spLocks noGrp="1"/>
          </p:cNvSpPr>
          <p:nvPr>
            <p:ph type="body" idx="1"/>
          </p:nvPr>
        </p:nvSpPr>
        <p:spPr>
          <a:xfrm>
            <a:off x="685645" y="4400688"/>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2812d029879_0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126"/>
        <p:cNvGrpSpPr/>
        <p:nvPr/>
      </p:nvGrpSpPr>
      <p:grpSpPr>
        <a:xfrm>
          <a:off x="0" y="0"/>
          <a:ext cx="0" cy="0"/>
          <a:chOff x="0" y="0"/>
          <a:chExt cx="0" cy="0"/>
        </a:xfrm>
      </p:grpSpPr>
      <p:pic>
        <p:nvPicPr>
          <p:cNvPr id="127" name="Google Shape;127;p14"/>
          <p:cNvPicPr preferRelativeResize="0"/>
          <p:nvPr/>
        </p:nvPicPr>
        <p:blipFill rotWithShape="1">
          <a:blip r:embed="rId2">
            <a:alphaModFix/>
          </a:blip>
          <a:srcRect l="56103" t="21488" r="11541" b="-25147"/>
          <a:stretch/>
        </p:blipFill>
        <p:spPr>
          <a:xfrm rot="5400000">
            <a:off x="-556703" y="797753"/>
            <a:ext cx="5143501" cy="3547992"/>
          </a:xfrm>
          <a:prstGeom prst="rect">
            <a:avLst/>
          </a:prstGeom>
          <a:noFill/>
          <a:ln>
            <a:noFill/>
          </a:ln>
        </p:spPr>
      </p:pic>
      <p:pic>
        <p:nvPicPr>
          <p:cNvPr id="128" name="Google Shape;128;p14"/>
          <p:cNvPicPr preferRelativeResize="0"/>
          <p:nvPr/>
        </p:nvPicPr>
        <p:blipFill rotWithShape="1">
          <a:blip r:embed="rId3">
            <a:alphaModFix/>
          </a:blip>
          <a:srcRect l="27427" r="16126"/>
          <a:stretch/>
        </p:blipFill>
        <p:spPr>
          <a:xfrm rot="5400000">
            <a:off x="-743287" y="1794173"/>
            <a:ext cx="5143501" cy="1555154"/>
          </a:xfrm>
          <a:prstGeom prst="rect">
            <a:avLst/>
          </a:prstGeom>
          <a:noFill/>
          <a:ln>
            <a:noFill/>
          </a:ln>
        </p:spPr>
      </p:pic>
      <p:pic>
        <p:nvPicPr>
          <p:cNvPr id="129" name="Google Shape;129;p14"/>
          <p:cNvPicPr preferRelativeResize="0"/>
          <p:nvPr/>
        </p:nvPicPr>
        <p:blipFill rotWithShape="1">
          <a:blip r:embed="rId4">
            <a:alphaModFix/>
          </a:blip>
          <a:srcRect l="67147" t="6076" r="257" b="81625"/>
          <a:stretch/>
        </p:blipFill>
        <p:spPr>
          <a:xfrm rot="-5400000">
            <a:off x="-1106997" y="1690951"/>
            <a:ext cx="5143500" cy="1761598"/>
          </a:xfrm>
          <a:prstGeom prst="rect">
            <a:avLst/>
          </a:prstGeom>
          <a:noFill/>
          <a:ln>
            <a:noFill/>
          </a:ln>
        </p:spPr>
      </p:pic>
      <p:pic>
        <p:nvPicPr>
          <p:cNvPr id="130" name="Google Shape;130;p14"/>
          <p:cNvPicPr preferRelativeResize="0"/>
          <p:nvPr/>
        </p:nvPicPr>
        <p:blipFill rotWithShape="1">
          <a:blip r:embed="rId5">
            <a:alphaModFix/>
          </a:blip>
          <a:srcRect l="48796"/>
          <a:stretch/>
        </p:blipFill>
        <p:spPr>
          <a:xfrm rot="5400000">
            <a:off x="-1657520" y="1657519"/>
            <a:ext cx="5143501" cy="182846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131"/>
        <p:cNvGrpSpPr/>
        <p:nvPr/>
      </p:nvGrpSpPr>
      <p:grpSpPr>
        <a:xfrm>
          <a:off x="0" y="0"/>
          <a:ext cx="0" cy="0"/>
          <a:chOff x="0" y="0"/>
          <a:chExt cx="0" cy="0"/>
        </a:xfrm>
      </p:grpSpPr>
      <p:grpSp>
        <p:nvGrpSpPr>
          <p:cNvPr id="132" name="Google Shape;132;p15"/>
          <p:cNvGrpSpPr/>
          <p:nvPr/>
        </p:nvGrpSpPr>
        <p:grpSpPr>
          <a:xfrm rot="5400000">
            <a:off x="4114972" y="-4114743"/>
            <a:ext cx="914288" cy="9143775"/>
            <a:chOff x="0" y="-2"/>
            <a:chExt cx="2040366" cy="6858002"/>
          </a:xfrm>
        </p:grpSpPr>
        <p:pic>
          <p:nvPicPr>
            <p:cNvPr id="133" name="Google Shape;133;p15"/>
            <p:cNvPicPr preferRelativeResize="0"/>
            <p:nvPr/>
          </p:nvPicPr>
          <p:blipFill rotWithShape="1">
            <a:blip r:embed="rId2">
              <a:alphaModFix/>
            </a:blip>
            <a:srcRect l="27427" r="16126"/>
            <a:stretch/>
          </p:blipFill>
          <p:spPr>
            <a:xfrm rot="5400000">
              <a:off x="-1997428" y="2820206"/>
              <a:ext cx="6857999" cy="1217589"/>
            </a:xfrm>
            <a:prstGeom prst="rect">
              <a:avLst/>
            </a:prstGeom>
            <a:noFill/>
            <a:ln>
              <a:noFill/>
            </a:ln>
          </p:spPr>
        </p:pic>
        <p:pic>
          <p:nvPicPr>
            <p:cNvPr id="134" name="Google Shape;134;p15"/>
            <p:cNvPicPr preferRelativeResize="0"/>
            <p:nvPr/>
          </p:nvPicPr>
          <p:blipFill rotWithShape="1">
            <a:blip r:embed="rId3">
              <a:alphaModFix/>
            </a:blip>
            <a:srcRect l="67147" t="6076" r="257" b="81625"/>
            <a:stretch/>
          </p:blipFill>
          <p:spPr>
            <a:xfrm rot="-5400000">
              <a:off x="-2282190" y="2739388"/>
              <a:ext cx="6858002" cy="1379222"/>
            </a:xfrm>
            <a:prstGeom prst="rect">
              <a:avLst/>
            </a:prstGeom>
            <a:noFill/>
            <a:ln>
              <a:noFill/>
            </a:ln>
          </p:spPr>
        </p:pic>
        <p:pic>
          <p:nvPicPr>
            <p:cNvPr id="135" name="Google Shape;135;p15"/>
            <p:cNvPicPr preferRelativeResize="0"/>
            <p:nvPr/>
          </p:nvPicPr>
          <p:blipFill rotWithShape="1">
            <a:blip r:embed="rId4">
              <a:alphaModFix/>
            </a:blip>
            <a:srcRect l="48796"/>
            <a:stretch/>
          </p:blipFill>
          <p:spPr>
            <a:xfrm rot="5400000">
              <a:off x="-2713214" y="2713214"/>
              <a:ext cx="6857999" cy="1431572"/>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chemeClr val="lt1"/>
        </a:solidFill>
        <a:effectLst/>
      </p:bgPr>
    </p:bg>
    <p:spTree>
      <p:nvGrpSpPr>
        <p:cNvPr id="1" name="Shape 13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spTree>
      <p:nvGrpSpPr>
        <p:cNvPr id="1" name="Shape 137"/>
        <p:cNvGrpSpPr/>
        <p:nvPr/>
      </p:nvGrpSpPr>
      <p:grpSpPr>
        <a:xfrm>
          <a:off x="0" y="0"/>
          <a:ext cx="0" cy="0"/>
          <a:chOff x="0" y="0"/>
          <a:chExt cx="0" cy="0"/>
        </a:xfrm>
      </p:grpSpPr>
      <p:pic>
        <p:nvPicPr>
          <p:cNvPr id="138" name="Google Shape;138;p17"/>
          <p:cNvPicPr preferRelativeResize="0"/>
          <p:nvPr/>
        </p:nvPicPr>
        <p:blipFill rotWithShape="1">
          <a:blip r:embed="rId2">
            <a:alphaModFix/>
          </a:blip>
          <a:srcRect l="4162" t="6050" r="26575"/>
          <a:stretch/>
        </p:blipFill>
        <p:spPr>
          <a:xfrm flipH="1">
            <a:off x="2" y="2473177"/>
            <a:ext cx="9143998" cy="2670323"/>
          </a:xfrm>
          <a:prstGeom prst="rect">
            <a:avLst/>
          </a:prstGeom>
          <a:noFill/>
          <a:ln>
            <a:noFill/>
          </a:ln>
        </p:spPr>
      </p:pic>
      <p:pic>
        <p:nvPicPr>
          <p:cNvPr id="139" name="Google Shape;139;p17"/>
          <p:cNvPicPr preferRelativeResize="0"/>
          <p:nvPr/>
        </p:nvPicPr>
        <p:blipFill rotWithShape="1">
          <a:blip r:embed="rId3">
            <a:alphaModFix/>
          </a:blip>
          <a:srcRect l="27427" r="16126"/>
          <a:stretch/>
        </p:blipFill>
        <p:spPr>
          <a:xfrm>
            <a:off x="0" y="2760206"/>
            <a:ext cx="9143998" cy="1927540"/>
          </a:xfrm>
          <a:prstGeom prst="rect">
            <a:avLst/>
          </a:prstGeom>
          <a:noFill/>
          <a:ln>
            <a:noFill/>
          </a:ln>
        </p:spPr>
      </p:pic>
      <p:pic>
        <p:nvPicPr>
          <p:cNvPr id="140" name="Google Shape;140;p17"/>
          <p:cNvPicPr preferRelativeResize="0"/>
          <p:nvPr/>
        </p:nvPicPr>
        <p:blipFill rotWithShape="1">
          <a:blip r:embed="rId4">
            <a:alphaModFix/>
          </a:blip>
          <a:srcRect l="67147" t="6076" r="257" b="81625"/>
          <a:stretch/>
        </p:blipFill>
        <p:spPr>
          <a:xfrm rot="10800000">
            <a:off x="1" y="3348468"/>
            <a:ext cx="9143999" cy="1761598"/>
          </a:xfrm>
          <a:prstGeom prst="rect">
            <a:avLst/>
          </a:prstGeom>
          <a:noFill/>
          <a:ln>
            <a:noFill/>
          </a:ln>
        </p:spPr>
      </p:pic>
      <p:pic>
        <p:nvPicPr>
          <p:cNvPr id="141" name="Google Shape;141;p17"/>
          <p:cNvPicPr preferRelativeResize="0"/>
          <p:nvPr/>
        </p:nvPicPr>
        <p:blipFill rotWithShape="1">
          <a:blip r:embed="rId5">
            <a:alphaModFix/>
          </a:blip>
          <a:srcRect l="48796"/>
          <a:stretch/>
        </p:blipFill>
        <p:spPr>
          <a:xfrm>
            <a:off x="0" y="3315037"/>
            <a:ext cx="9143998" cy="182846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146"/>
        <p:cNvGrpSpPr/>
        <p:nvPr/>
      </p:nvGrpSpPr>
      <p:grpSpPr>
        <a:xfrm>
          <a:off x="0" y="0"/>
          <a:ext cx="0" cy="0"/>
          <a:chOff x="0" y="0"/>
          <a:chExt cx="0" cy="0"/>
        </a:xfrm>
      </p:grpSpPr>
      <p:pic>
        <p:nvPicPr>
          <p:cNvPr id="147" name="Google Shape;147;p19"/>
          <p:cNvPicPr preferRelativeResize="0"/>
          <p:nvPr/>
        </p:nvPicPr>
        <p:blipFill rotWithShape="1">
          <a:blip r:embed="rId2">
            <a:alphaModFix/>
          </a:blip>
          <a:srcRect/>
          <a:stretch/>
        </p:blipFill>
        <p:spPr>
          <a:xfrm>
            <a:off x="0" y="0"/>
            <a:ext cx="9143999" cy="51435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r" rtl="0">
              <a:lnSpc>
                <a:spcPct val="90000"/>
              </a:lnSpc>
              <a:spcBef>
                <a:spcPts val="0"/>
              </a:spcBef>
              <a:spcAft>
                <a:spcPts val="0"/>
              </a:spcAft>
              <a:buClr>
                <a:schemeClr val="dk1"/>
              </a:buClr>
              <a:buSzPts val="3000"/>
              <a:buFont typeface="Century Gothic"/>
              <a:buNone/>
              <a:defRPr sz="3000"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0" name="Google Shape;150;p20"/>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51" name="Google Shape;151;p20"/>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52" name="Google Shape;152;p20"/>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entury Gothic"/>
                <a:ea typeface="Century Gothic"/>
                <a:cs typeface="Century Gothic"/>
                <a:sym typeface="Century Gothic"/>
              </a:defRPr>
            </a:lvl1pPr>
            <a:lvl2pPr marL="0" marR="0" lvl="1" indent="0" algn="l" rtl="0">
              <a:spcBef>
                <a:spcPts val="0"/>
              </a:spcBef>
              <a:buNone/>
              <a:defRPr sz="1400">
                <a:solidFill>
                  <a:schemeClr val="dk1"/>
                </a:solidFill>
                <a:latin typeface="Century Gothic"/>
                <a:ea typeface="Century Gothic"/>
                <a:cs typeface="Century Gothic"/>
                <a:sym typeface="Century Gothic"/>
              </a:defRPr>
            </a:lvl2pPr>
            <a:lvl3pPr marL="0" marR="0" lvl="2" indent="0" algn="l" rtl="0">
              <a:spcBef>
                <a:spcPts val="0"/>
              </a:spcBef>
              <a:buNone/>
              <a:defRPr sz="1400">
                <a:solidFill>
                  <a:schemeClr val="dk1"/>
                </a:solidFill>
                <a:latin typeface="Century Gothic"/>
                <a:ea typeface="Century Gothic"/>
                <a:cs typeface="Century Gothic"/>
                <a:sym typeface="Century Gothic"/>
              </a:defRPr>
            </a:lvl3pPr>
            <a:lvl4pPr marL="0" marR="0" lvl="3" indent="0" algn="l" rtl="0">
              <a:spcBef>
                <a:spcPts val="0"/>
              </a:spcBef>
              <a:buNone/>
              <a:defRPr sz="1400">
                <a:solidFill>
                  <a:schemeClr val="dk1"/>
                </a:solidFill>
                <a:latin typeface="Century Gothic"/>
                <a:ea typeface="Century Gothic"/>
                <a:cs typeface="Century Gothic"/>
                <a:sym typeface="Century Gothic"/>
              </a:defRPr>
            </a:lvl4pPr>
            <a:lvl5pPr marL="0" marR="0" lvl="4" indent="0" algn="l" rtl="0">
              <a:spcBef>
                <a:spcPts val="0"/>
              </a:spcBef>
              <a:buNone/>
              <a:defRPr sz="1400">
                <a:solidFill>
                  <a:schemeClr val="dk1"/>
                </a:solidFill>
                <a:latin typeface="Century Gothic"/>
                <a:ea typeface="Century Gothic"/>
                <a:cs typeface="Century Gothic"/>
                <a:sym typeface="Century Gothic"/>
              </a:defRPr>
            </a:lvl5pPr>
            <a:lvl6pPr marL="0" marR="0" lvl="5" indent="0" algn="l" rtl="0">
              <a:spcBef>
                <a:spcPts val="0"/>
              </a:spcBef>
              <a:buNone/>
              <a:defRPr sz="1400">
                <a:solidFill>
                  <a:schemeClr val="dk1"/>
                </a:solidFill>
                <a:latin typeface="Century Gothic"/>
                <a:ea typeface="Century Gothic"/>
                <a:cs typeface="Century Gothic"/>
                <a:sym typeface="Century Gothic"/>
              </a:defRPr>
            </a:lvl6pPr>
            <a:lvl7pPr marL="0" marR="0" lvl="6" indent="0" algn="l" rtl="0">
              <a:spcBef>
                <a:spcPts val="0"/>
              </a:spcBef>
              <a:buNone/>
              <a:defRPr sz="1400">
                <a:solidFill>
                  <a:schemeClr val="dk1"/>
                </a:solidFill>
                <a:latin typeface="Century Gothic"/>
                <a:ea typeface="Century Gothic"/>
                <a:cs typeface="Century Gothic"/>
                <a:sym typeface="Century Gothic"/>
              </a:defRPr>
            </a:lvl7pPr>
            <a:lvl8pPr marL="0" marR="0" lvl="7" indent="0" algn="l" rtl="0">
              <a:spcBef>
                <a:spcPts val="0"/>
              </a:spcBef>
              <a:buNone/>
              <a:defRPr sz="1400">
                <a:solidFill>
                  <a:schemeClr val="dk1"/>
                </a:solidFill>
                <a:latin typeface="Century Gothic"/>
                <a:ea typeface="Century Gothic"/>
                <a:cs typeface="Century Gothic"/>
                <a:sym typeface="Century Gothic"/>
              </a:defRPr>
            </a:lvl8pPr>
            <a:lvl9pPr marL="0" marR="0" lvl="8" indent="0" algn="l" rtl="0">
              <a:spcBef>
                <a:spcPts val="0"/>
              </a:spcBef>
              <a:buNone/>
              <a:defRPr sz="14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822960" y="214954"/>
            <a:ext cx="7543800" cy="1088100"/>
          </a:xfrm>
          <a:prstGeom prst="rect">
            <a:avLst/>
          </a:prstGeom>
          <a:noFill/>
          <a:ln>
            <a:noFill/>
          </a:ln>
        </p:spPr>
        <p:txBody>
          <a:bodyPr spcFirstLastPara="1" wrap="square" lIns="68575" tIns="34275" rIns="68575" bIns="34275" anchor="t" anchorCtr="0">
            <a:noAutofit/>
          </a:bodyPr>
          <a:lstStyle>
            <a:lvl1pPr marR="0" lvl="0" algn="r" rtl="0">
              <a:lnSpc>
                <a:spcPct val="90000"/>
              </a:lnSpc>
              <a:spcBef>
                <a:spcPts val="0"/>
              </a:spcBef>
              <a:spcAft>
                <a:spcPts val="0"/>
              </a:spcAft>
              <a:buClr>
                <a:schemeClr val="dk1"/>
              </a:buClr>
              <a:buSzPts val="3000"/>
              <a:buFont typeface="Century Gothic"/>
              <a:buNone/>
              <a:defRPr sz="3000" cap="none">
                <a:solidFill>
                  <a:schemeClr val="dk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5" name="Google Shape;155;p21"/>
          <p:cNvSpPr txBox="1">
            <a:spLocks noGrp="1"/>
          </p:cNvSpPr>
          <p:nvPr>
            <p:ph type="body" idx="1"/>
          </p:nvPr>
        </p:nvSpPr>
        <p:spPr>
          <a:xfrm>
            <a:off x="822960" y="1384302"/>
            <a:ext cx="3703200" cy="30174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90000"/>
              </a:lnSpc>
              <a:spcBef>
                <a:spcPts val="800"/>
              </a:spcBef>
              <a:spcAft>
                <a:spcPts val="0"/>
              </a:spcAft>
              <a:buClr>
                <a:schemeClr val="dk1"/>
              </a:buClr>
              <a:buSzPts val="1700"/>
              <a:buFont typeface="Arial"/>
              <a:buChar char="•"/>
              <a:defRPr sz="1700" b="0" i="0" u="none" strike="noStrike" cap="none">
                <a:solidFill>
                  <a:schemeClr val="dk1"/>
                </a:solidFill>
                <a:latin typeface="Century Gothic"/>
                <a:ea typeface="Century Gothic"/>
                <a:cs typeface="Century Gothic"/>
                <a:sym typeface="Century Gothic"/>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56" name="Google Shape;156;p21"/>
          <p:cNvSpPr txBox="1">
            <a:spLocks noGrp="1"/>
          </p:cNvSpPr>
          <p:nvPr>
            <p:ph type="body" idx="2"/>
          </p:nvPr>
        </p:nvSpPr>
        <p:spPr>
          <a:xfrm>
            <a:off x="4663440" y="1384301"/>
            <a:ext cx="3703200" cy="30174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90000"/>
              </a:lnSpc>
              <a:spcBef>
                <a:spcPts val="800"/>
              </a:spcBef>
              <a:spcAft>
                <a:spcPts val="0"/>
              </a:spcAft>
              <a:buClr>
                <a:schemeClr val="dk1"/>
              </a:buClr>
              <a:buSzPts val="1700"/>
              <a:buFont typeface="Arial"/>
              <a:buChar char="•"/>
              <a:defRPr sz="1700" b="0" i="0" u="none" strike="noStrike" cap="none">
                <a:solidFill>
                  <a:schemeClr val="dk1"/>
                </a:solidFill>
                <a:latin typeface="Century Gothic"/>
                <a:ea typeface="Century Gothic"/>
                <a:cs typeface="Century Gothic"/>
                <a:sym typeface="Century Gothic"/>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157" name="Google Shape;157;p21"/>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58" name="Google Shape;158;p21"/>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59" name="Google Shape;159;p21"/>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entury Gothic"/>
                <a:ea typeface="Century Gothic"/>
                <a:cs typeface="Century Gothic"/>
                <a:sym typeface="Century Gothic"/>
              </a:defRPr>
            </a:lvl1pPr>
            <a:lvl2pPr marL="0" marR="0" lvl="1" indent="0" algn="l" rtl="0">
              <a:spcBef>
                <a:spcPts val="0"/>
              </a:spcBef>
              <a:buNone/>
              <a:defRPr sz="1400">
                <a:solidFill>
                  <a:schemeClr val="dk1"/>
                </a:solidFill>
                <a:latin typeface="Century Gothic"/>
                <a:ea typeface="Century Gothic"/>
                <a:cs typeface="Century Gothic"/>
                <a:sym typeface="Century Gothic"/>
              </a:defRPr>
            </a:lvl2pPr>
            <a:lvl3pPr marL="0" marR="0" lvl="2" indent="0" algn="l" rtl="0">
              <a:spcBef>
                <a:spcPts val="0"/>
              </a:spcBef>
              <a:buNone/>
              <a:defRPr sz="1400">
                <a:solidFill>
                  <a:schemeClr val="dk1"/>
                </a:solidFill>
                <a:latin typeface="Century Gothic"/>
                <a:ea typeface="Century Gothic"/>
                <a:cs typeface="Century Gothic"/>
                <a:sym typeface="Century Gothic"/>
              </a:defRPr>
            </a:lvl3pPr>
            <a:lvl4pPr marL="0" marR="0" lvl="3" indent="0" algn="l" rtl="0">
              <a:spcBef>
                <a:spcPts val="0"/>
              </a:spcBef>
              <a:buNone/>
              <a:defRPr sz="1400">
                <a:solidFill>
                  <a:schemeClr val="dk1"/>
                </a:solidFill>
                <a:latin typeface="Century Gothic"/>
                <a:ea typeface="Century Gothic"/>
                <a:cs typeface="Century Gothic"/>
                <a:sym typeface="Century Gothic"/>
              </a:defRPr>
            </a:lvl4pPr>
            <a:lvl5pPr marL="0" marR="0" lvl="4" indent="0" algn="l" rtl="0">
              <a:spcBef>
                <a:spcPts val="0"/>
              </a:spcBef>
              <a:buNone/>
              <a:defRPr sz="1400">
                <a:solidFill>
                  <a:schemeClr val="dk1"/>
                </a:solidFill>
                <a:latin typeface="Century Gothic"/>
                <a:ea typeface="Century Gothic"/>
                <a:cs typeface="Century Gothic"/>
                <a:sym typeface="Century Gothic"/>
              </a:defRPr>
            </a:lvl5pPr>
            <a:lvl6pPr marL="0" marR="0" lvl="5" indent="0" algn="l" rtl="0">
              <a:spcBef>
                <a:spcPts val="0"/>
              </a:spcBef>
              <a:buNone/>
              <a:defRPr sz="1400">
                <a:solidFill>
                  <a:schemeClr val="dk1"/>
                </a:solidFill>
                <a:latin typeface="Century Gothic"/>
                <a:ea typeface="Century Gothic"/>
                <a:cs typeface="Century Gothic"/>
                <a:sym typeface="Century Gothic"/>
              </a:defRPr>
            </a:lvl6pPr>
            <a:lvl7pPr marL="0" marR="0" lvl="6" indent="0" algn="l" rtl="0">
              <a:spcBef>
                <a:spcPts val="0"/>
              </a:spcBef>
              <a:buNone/>
              <a:defRPr sz="1400">
                <a:solidFill>
                  <a:schemeClr val="dk1"/>
                </a:solidFill>
                <a:latin typeface="Century Gothic"/>
                <a:ea typeface="Century Gothic"/>
                <a:cs typeface="Century Gothic"/>
                <a:sym typeface="Century Gothic"/>
              </a:defRPr>
            </a:lvl7pPr>
            <a:lvl8pPr marL="0" marR="0" lvl="7" indent="0" algn="l" rtl="0">
              <a:spcBef>
                <a:spcPts val="0"/>
              </a:spcBef>
              <a:buNone/>
              <a:defRPr sz="1400">
                <a:solidFill>
                  <a:schemeClr val="dk1"/>
                </a:solidFill>
                <a:latin typeface="Century Gothic"/>
                <a:ea typeface="Century Gothic"/>
                <a:cs typeface="Century Gothic"/>
                <a:sym typeface="Century Gothic"/>
              </a:defRPr>
            </a:lvl8pPr>
            <a:lvl9pPr marL="0" marR="0" lvl="8" indent="0" algn="l" rtl="0">
              <a:spcBef>
                <a:spcPts val="0"/>
              </a:spcBef>
              <a:buNone/>
              <a:defRPr sz="1400">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pic>
        <p:nvPicPr>
          <p:cNvPr id="125" name="Google Shape;125;p13"/>
          <p:cNvPicPr preferRelativeResize="0"/>
          <p:nvPr/>
        </p:nvPicPr>
        <p:blipFill rotWithShape="1">
          <a:blip r:embed="rId9">
            <a:alphaModFix/>
          </a:blip>
          <a:srcRect t="11470" b="15743"/>
          <a:stretch/>
        </p:blipFill>
        <p:spPr>
          <a:xfrm>
            <a:off x="0" y="0"/>
            <a:ext cx="9143998" cy="51435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4" r:id="rId5"/>
    <p:sldLayoutId id="2147483665" r:id="rId6"/>
    <p:sldLayoutId id="214748366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dds.ca.gov/wp-content/uploads/2021/10/Trailer_Bill_Language_Affecting_Regional_Centers_July_2021.pdf" TargetMode="External"/><Relationship Id="rId3" Type="http://schemas.openxmlformats.org/officeDocument/2006/relationships/hyperlink" Target="https://www.dds.ca.gov/wp-content/uploads/2024/09/SocialRecreation_ReibmursementClarification_20240910.pdf" TargetMode="External"/><Relationship Id="rId7" Type="http://schemas.openxmlformats.org/officeDocument/2006/relationships/hyperlink" Target="https://www.dds.ca.gov/wp-content/uploads/2021/10/Restoration-of-Camping-Social-Recreation-and-Other-Service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dds.ca.gov/wp-content/uploads/2023/07/Social-Recreation-Subcode-Final-2.8.22.pdf" TargetMode="External"/><Relationship Id="rId5" Type="http://schemas.openxmlformats.org/officeDocument/2006/relationships/hyperlink" Target="https://www.dds.ca.gov/wp-content/uploads/2024/02/Social-Recreation-Camping-and-Nonmedical-Therapies-Legislative-Intent-and-Provider-Access.pdf" TargetMode="External"/><Relationship Id="rId10" Type="http://schemas.openxmlformats.org/officeDocument/2006/relationships/hyperlink" Target="https://www.sdrc.org/_files/ugd/fff0ca_86dc813e20624f02bc0a992f55e23b18.pdf" TargetMode="External"/><Relationship Id="rId4" Type="http://schemas.openxmlformats.org/officeDocument/2006/relationships/hyperlink" Target="https://www.dds.ca.gov/wp-content/uploads/2024/09/SocialRecreation_UpdatesToWelfareAndInsitutionsCode_20240828.pdf" TargetMode="External"/><Relationship Id="rId9" Type="http://schemas.openxmlformats.org/officeDocument/2006/relationships/hyperlink" Target="https://www.dds.ca.gov/wp-content/uploads/2021/10/DDS_TBL_Letter_Enclosure_B_Restoration_of_Camping_Social_Recreation_And_Other_Service.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SDP@SDRC.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ctrTitle"/>
          </p:nvPr>
        </p:nvSpPr>
        <p:spPr>
          <a:xfrm>
            <a:off x="2887660" y="940261"/>
            <a:ext cx="6141300" cy="18834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346295"/>
              </a:buClr>
              <a:buSzPts val="4100"/>
              <a:buFont typeface="Arial"/>
              <a:buNone/>
            </a:pPr>
            <a:r>
              <a:rPr lang="en" sz="4100" b="1" i="0" u="none" strike="noStrike" cap="none">
                <a:solidFill>
                  <a:srgbClr val="346295"/>
                </a:solidFill>
                <a:latin typeface="Arial"/>
                <a:ea typeface="Arial"/>
                <a:cs typeface="Arial"/>
                <a:sym typeface="Arial"/>
              </a:rPr>
              <a:t>Social Recreation,</a:t>
            </a:r>
            <a:br>
              <a:rPr lang="en" sz="4100" b="1" i="0" u="none" strike="noStrike" cap="none">
                <a:solidFill>
                  <a:srgbClr val="346295"/>
                </a:solidFill>
                <a:latin typeface="Arial"/>
                <a:ea typeface="Arial"/>
                <a:cs typeface="Arial"/>
                <a:sym typeface="Arial"/>
              </a:rPr>
            </a:br>
            <a:r>
              <a:rPr lang="en" sz="4100" b="1" i="0" u="none" strike="noStrike" cap="none">
                <a:solidFill>
                  <a:srgbClr val="346295"/>
                </a:solidFill>
                <a:latin typeface="Arial"/>
                <a:ea typeface="Arial"/>
                <a:cs typeface="Arial"/>
                <a:sym typeface="Arial"/>
              </a:rPr>
              <a:t>Non-medical Therapies,</a:t>
            </a:r>
            <a:br>
              <a:rPr lang="en" sz="4100" b="1" i="0" u="none" strike="noStrike" cap="none">
                <a:solidFill>
                  <a:srgbClr val="346295"/>
                </a:solidFill>
                <a:latin typeface="Arial"/>
                <a:ea typeface="Arial"/>
                <a:cs typeface="Arial"/>
                <a:sym typeface="Arial"/>
              </a:rPr>
            </a:br>
            <a:r>
              <a:rPr lang="en" sz="4100" b="1" i="1" u="none" strike="noStrike" cap="none">
                <a:solidFill>
                  <a:srgbClr val="346295"/>
                </a:solidFill>
                <a:latin typeface="Arial"/>
                <a:ea typeface="Arial"/>
                <a:cs typeface="Arial"/>
                <a:sym typeface="Arial"/>
              </a:rPr>
              <a:t>and</a:t>
            </a:r>
            <a:r>
              <a:rPr lang="en" sz="4100" b="1" i="0" u="none" strike="noStrike" cap="none">
                <a:solidFill>
                  <a:srgbClr val="346295"/>
                </a:solidFill>
                <a:latin typeface="Arial"/>
                <a:ea typeface="Arial"/>
                <a:cs typeface="Arial"/>
                <a:sym typeface="Arial"/>
              </a:rPr>
              <a:t> Camp</a:t>
            </a:r>
            <a:endParaRPr sz="1100"/>
          </a:p>
        </p:txBody>
      </p:sp>
      <p:pic>
        <p:nvPicPr>
          <p:cNvPr id="165" name="Google Shape;165;p22"/>
          <p:cNvPicPr preferRelativeResize="0"/>
          <p:nvPr/>
        </p:nvPicPr>
        <p:blipFill rotWithShape="1">
          <a:blip r:embed="rId3">
            <a:alphaModFix/>
          </a:blip>
          <a:srcRect/>
          <a:stretch/>
        </p:blipFill>
        <p:spPr>
          <a:xfrm>
            <a:off x="5294784" y="2908986"/>
            <a:ext cx="1326996" cy="1799401"/>
          </a:xfrm>
          <a:prstGeom prst="rect">
            <a:avLst/>
          </a:prstGeom>
          <a:noFill/>
          <a:ln>
            <a:noFill/>
          </a:ln>
        </p:spPr>
      </p:pic>
      <p:grpSp>
        <p:nvGrpSpPr>
          <p:cNvPr id="166" name="Google Shape;166;p22"/>
          <p:cNvGrpSpPr/>
          <p:nvPr/>
        </p:nvGrpSpPr>
        <p:grpSpPr>
          <a:xfrm>
            <a:off x="1867508" y="4031405"/>
            <a:ext cx="677181" cy="694087"/>
            <a:chOff x="3324854" y="3031558"/>
            <a:chExt cx="1473094" cy="1509869"/>
          </a:xfrm>
        </p:grpSpPr>
        <p:sp>
          <p:nvSpPr>
            <p:cNvPr id="167" name="Google Shape;167;p22"/>
            <p:cNvSpPr/>
            <p:nvPr/>
          </p:nvSpPr>
          <p:spPr>
            <a:xfrm>
              <a:off x="3341549" y="3088527"/>
              <a:ext cx="1452900" cy="1452900"/>
            </a:xfrm>
            <a:prstGeom prst="ellipse">
              <a:avLst/>
            </a:prstGeom>
            <a:solidFill>
              <a:srgbClr val="34629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pic>
          <p:nvPicPr>
            <p:cNvPr id="168" name="Google Shape;168;p22" descr="Swimming"/>
            <p:cNvPicPr preferRelativeResize="0"/>
            <p:nvPr/>
          </p:nvPicPr>
          <p:blipFill rotWithShape="1">
            <a:blip r:embed="rId4">
              <a:alphaModFix/>
            </a:blip>
            <a:srcRect/>
            <a:stretch/>
          </p:blipFill>
          <p:spPr>
            <a:xfrm>
              <a:off x="3324854" y="3031558"/>
              <a:ext cx="1473094" cy="1473094"/>
            </a:xfrm>
            <a:prstGeom prst="rect">
              <a:avLst/>
            </a:prstGeom>
            <a:noFill/>
            <a:ln>
              <a:noFill/>
            </a:ln>
          </p:spPr>
        </p:pic>
      </p:grpSp>
      <p:grpSp>
        <p:nvGrpSpPr>
          <p:cNvPr id="169" name="Google Shape;169;p22"/>
          <p:cNvGrpSpPr/>
          <p:nvPr/>
        </p:nvGrpSpPr>
        <p:grpSpPr>
          <a:xfrm>
            <a:off x="466198" y="4060875"/>
            <a:ext cx="667898" cy="667898"/>
            <a:chOff x="5435886" y="4927057"/>
            <a:chExt cx="1452900" cy="1452900"/>
          </a:xfrm>
        </p:grpSpPr>
        <p:sp>
          <p:nvSpPr>
            <p:cNvPr id="170" name="Google Shape;170;p22"/>
            <p:cNvSpPr/>
            <p:nvPr/>
          </p:nvSpPr>
          <p:spPr>
            <a:xfrm>
              <a:off x="5435886" y="4927057"/>
              <a:ext cx="1452900" cy="1452900"/>
            </a:xfrm>
            <a:prstGeom prst="ellipse">
              <a:avLst/>
            </a:prstGeom>
            <a:solidFill>
              <a:srgbClr val="FBB04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pic>
          <p:nvPicPr>
            <p:cNvPr id="171" name="Google Shape;171;p22" descr="Drum"/>
            <p:cNvPicPr preferRelativeResize="0"/>
            <p:nvPr/>
          </p:nvPicPr>
          <p:blipFill rotWithShape="1">
            <a:blip r:embed="rId5">
              <a:alphaModFix/>
            </a:blip>
            <a:srcRect/>
            <a:stretch/>
          </p:blipFill>
          <p:spPr>
            <a:xfrm>
              <a:off x="5529792" y="5019102"/>
              <a:ext cx="1228253" cy="1228253"/>
            </a:xfrm>
            <a:prstGeom prst="rect">
              <a:avLst/>
            </a:prstGeom>
            <a:noFill/>
            <a:ln>
              <a:noFill/>
            </a:ln>
          </p:spPr>
        </p:pic>
      </p:grpSp>
      <p:grpSp>
        <p:nvGrpSpPr>
          <p:cNvPr id="172" name="Google Shape;172;p22"/>
          <p:cNvGrpSpPr/>
          <p:nvPr/>
        </p:nvGrpSpPr>
        <p:grpSpPr>
          <a:xfrm>
            <a:off x="1177181" y="4000106"/>
            <a:ext cx="668075" cy="721927"/>
            <a:chOff x="4185432" y="1655536"/>
            <a:chExt cx="1453284" cy="1570431"/>
          </a:xfrm>
        </p:grpSpPr>
        <p:sp>
          <p:nvSpPr>
            <p:cNvPr id="173" name="Google Shape;173;p22"/>
            <p:cNvSpPr/>
            <p:nvPr/>
          </p:nvSpPr>
          <p:spPr>
            <a:xfrm>
              <a:off x="4185816" y="1773067"/>
              <a:ext cx="1452900" cy="1452900"/>
            </a:xfrm>
            <a:prstGeom prst="ellipse">
              <a:avLst/>
            </a:prstGeom>
            <a:solidFill>
              <a:srgbClr val="DF5F4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pic>
          <p:nvPicPr>
            <p:cNvPr id="174" name="Google Shape;174;p22" descr="Tent"/>
            <p:cNvPicPr preferRelativeResize="0"/>
            <p:nvPr/>
          </p:nvPicPr>
          <p:blipFill rotWithShape="1">
            <a:blip r:embed="rId6">
              <a:alphaModFix/>
            </a:blip>
            <a:srcRect/>
            <a:stretch/>
          </p:blipFill>
          <p:spPr>
            <a:xfrm>
              <a:off x="4185432" y="1655536"/>
              <a:ext cx="1452984" cy="1452984"/>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1"/>
          <p:cNvPicPr preferRelativeResize="0"/>
          <p:nvPr/>
        </p:nvPicPr>
        <p:blipFill rotWithShape="1">
          <a:blip r:embed="rId3">
            <a:alphaModFix/>
          </a:blip>
          <a:srcRect l="10313" t="562" r="7706" b="4163"/>
          <a:stretch/>
        </p:blipFill>
        <p:spPr>
          <a:xfrm>
            <a:off x="1" y="0"/>
            <a:ext cx="9144000" cy="5143498"/>
          </a:xfrm>
          <a:prstGeom prst="rect">
            <a:avLst/>
          </a:prstGeom>
          <a:noFill/>
          <a:ln>
            <a:noFill/>
          </a:ln>
        </p:spPr>
      </p:pic>
      <p:sp>
        <p:nvSpPr>
          <p:cNvPr id="255" name="Google Shape;255;p31"/>
          <p:cNvSpPr/>
          <p:nvPr/>
        </p:nvSpPr>
        <p:spPr>
          <a:xfrm>
            <a:off x="0" y="561944"/>
            <a:ext cx="4772100" cy="866700"/>
          </a:xfrm>
          <a:prstGeom prst="rect">
            <a:avLst/>
          </a:prstGeom>
          <a:solidFill>
            <a:srgbClr val="FFFFFF">
              <a:alpha val="6902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56" name="Google Shape;256;p31"/>
          <p:cNvSpPr txBox="1">
            <a:spLocks noGrp="1"/>
          </p:cNvSpPr>
          <p:nvPr>
            <p:ph type="title"/>
          </p:nvPr>
        </p:nvSpPr>
        <p:spPr>
          <a:xfrm>
            <a:off x="2217166" y="697682"/>
            <a:ext cx="2247900" cy="641700"/>
          </a:xfrm>
          <a:prstGeom prst="rect">
            <a:avLst/>
          </a:prstGeom>
          <a:noFill/>
          <a:ln>
            <a:noFill/>
          </a:ln>
        </p:spPr>
        <p:txBody>
          <a:bodyPr spcFirstLastPara="1" wrap="square" lIns="68575" tIns="34275" rIns="68575" bIns="34275" anchor="t" anchorCtr="0">
            <a:noAutofit/>
          </a:bodyPr>
          <a:lstStyle/>
          <a:p>
            <a:pPr marL="0" marR="0" lvl="0" indent="0" algn="r" rtl="0">
              <a:lnSpc>
                <a:spcPct val="90000"/>
              </a:lnSpc>
              <a:spcBef>
                <a:spcPts val="0"/>
              </a:spcBef>
              <a:spcAft>
                <a:spcPts val="0"/>
              </a:spcAft>
              <a:buClr>
                <a:srgbClr val="DF5F41"/>
              </a:buClr>
              <a:buSzPts val="4500"/>
              <a:buFont typeface="Arial"/>
              <a:buNone/>
            </a:pPr>
            <a:r>
              <a:rPr lang="en" sz="4500" b="1" i="0" u="none" strike="noStrike" cap="none">
                <a:solidFill>
                  <a:srgbClr val="DF5F41"/>
                </a:solidFill>
                <a:latin typeface="Arial"/>
                <a:ea typeface="Arial"/>
                <a:cs typeface="Arial"/>
                <a:sym typeface="Arial"/>
              </a:rPr>
              <a:t>CAMP</a:t>
            </a:r>
            <a:endParaRPr sz="1100"/>
          </a:p>
        </p:txBody>
      </p:sp>
      <p:sp>
        <p:nvSpPr>
          <p:cNvPr id="257" name="Google Shape;257;p31"/>
          <p:cNvSpPr/>
          <p:nvPr/>
        </p:nvSpPr>
        <p:spPr>
          <a:xfrm>
            <a:off x="4772025" y="0"/>
            <a:ext cx="3800400" cy="5143500"/>
          </a:xfrm>
          <a:prstGeom prst="rect">
            <a:avLst/>
          </a:prstGeom>
          <a:solidFill>
            <a:srgbClr val="DF5F41">
              <a:alpha val="8471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58" name="Google Shape;258;p31"/>
          <p:cNvSpPr txBox="1">
            <a:spLocks noGrp="1"/>
          </p:cNvSpPr>
          <p:nvPr>
            <p:ph type="body" idx="1"/>
          </p:nvPr>
        </p:nvSpPr>
        <p:spPr>
          <a:xfrm>
            <a:off x="4878729" y="494663"/>
            <a:ext cx="3489600" cy="3854400"/>
          </a:xfrm>
          <a:prstGeom prst="rect">
            <a:avLst/>
          </a:prstGeom>
          <a:noFill/>
          <a:ln>
            <a:noFill/>
          </a:ln>
        </p:spPr>
        <p:txBody>
          <a:bodyPr spcFirstLastPara="1" wrap="square" lIns="68575" tIns="34275" rIns="68575" bIns="34275" anchor="t" anchorCtr="0">
            <a:noAutofit/>
          </a:bodyPr>
          <a:lstStyle/>
          <a:p>
            <a:pPr marL="342900" marR="0" lvl="0" indent="-273050" algn="l" rtl="0">
              <a:lnSpc>
                <a:spcPct val="115000"/>
              </a:lnSpc>
              <a:spcBef>
                <a:spcPts val="0"/>
              </a:spcBef>
              <a:spcAft>
                <a:spcPts val="0"/>
              </a:spcAft>
              <a:buClr>
                <a:schemeClr val="lt1"/>
              </a:buClr>
              <a:buSzPts val="1700"/>
              <a:buFont typeface="Arial"/>
              <a:buChar char="❖"/>
            </a:pPr>
            <a:r>
              <a:rPr lang="en" sz="1700" b="0" i="0" u="none" strike="noStrike" cap="none">
                <a:solidFill>
                  <a:schemeClr val="lt1"/>
                </a:solidFill>
                <a:latin typeface="Arial"/>
                <a:ea typeface="Arial"/>
                <a:cs typeface="Arial"/>
                <a:sym typeface="Arial"/>
              </a:rPr>
              <a:t>Camp may be utilized by an individual or family as an alternative resource for respite, daycare, day programming, or a social recreational experience. </a:t>
            </a:r>
            <a:endParaRPr sz="1100"/>
          </a:p>
          <a:p>
            <a:pPr marL="342900" marR="0" lvl="0" indent="-273050" algn="l" rtl="0">
              <a:lnSpc>
                <a:spcPct val="115000"/>
              </a:lnSpc>
              <a:spcBef>
                <a:spcPts val="0"/>
              </a:spcBef>
              <a:spcAft>
                <a:spcPts val="0"/>
              </a:spcAft>
              <a:buClr>
                <a:schemeClr val="lt1"/>
              </a:buClr>
              <a:buSzPts val="1700"/>
              <a:buFont typeface="Arial"/>
              <a:buChar char="❖"/>
            </a:pPr>
            <a:r>
              <a:rPr lang="en" sz="1600">
                <a:solidFill>
                  <a:schemeClr val="lt1"/>
                </a:solidFill>
              </a:rPr>
              <a:t>Providers DO NOT have to be vendored, just willing to accept payment through an FMS</a:t>
            </a:r>
            <a:r>
              <a:rPr lang="en" sz="1700" b="0" i="0" u="none" strike="noStrike" cap="none">
                <a:solidFill>
                  <a:schemeClr val="lt1"/>
                </a:solidFill>
                <a:latin typeface="Arial"/>
                <a:ea typeface="Arial"/>
                <a:cs typeface="Arial"/>
                <a:sym typeface="Arial"/>
              </a:rPr>
              <a:t> </a:t>
            </a:r>
            <a:endParaRPr sz="1100"/>
          </a:p>
          <a:p>
            <a:pPr marL="685800" marR="0" lvl="1" indent="-273050" algn="l" rtl="0">
              <a:lnSpc>
                <a:spcPct val="115000"/>
              </a:lnSpc>
              <a:spcBef>
                <a:spcPts val="0"/>
              </a:spcBef>
              <a:spcAft>
                <a:spcPts val="0"/>
              </a:spcAft>
              <a:buClr>
                <a:schemeClr val="lt1"/>
              </a:buClr>
              <a:buSzPts val="1700"/>
              <a:buFont typeface="Arial"/>
              <a:buChar char="➢"/>
            </a:pPr>
            <a:r>
              <a:rPr lang="en" sz="1700" b="0" i="0" u="none" strike="noStrike" cap="none">
                <a:solidFill>
                  <a:schemeClr val="lt1"/>
                </a:solidFill>
                <a:latin typeface="Arial"/>
                <a:ea typeface="Arial"/>
                <a:cs typeface="Arial"/>
                <a:sym typeface="Arial"/>
              </a:rPr>
              <a:t>Community Services will review new camps to determine if </a:t>
            </a:r>
            <a:r>
              <a:rPr lang="en" sz="1700">
                <a:solidFill>
                  <a:schemeClr val="lt1"/>
                </a:solidFill>
              </a:rPr>
              <a:t>can </a:t>
            </a:r>
            <a:r>
              <a:rPr lang="en" sz="1700" b="0" i="0" u="none" strike="noStrike" cap="none">
                <a:solidFill>
                  <a:schemeClr val="lt1"/>
                </a:solidFill>
                <a:latin typeface="Arial"/>
                <a:ea typeface="Arial"/>
                <a:cs typeface="Arial"/>
                <a:sym typeface="Arial"/>
              </a:rPr>
              <a:t>be vendored.</a:t>
            </a:r>
            <a:endParaRPr sz="1100"/>
          </a:p>
        </p:txBody>
      </p:sp>
      <p:grpSp>
        <p:nvGrpSpPr>
          <p:cNvPr id="259" name="Google Shape;259;p31"/>
          <p:cNvGrpSpPr/>
          <p:nvPr/>
        </p:nvGrpSpPr>
        <p:grpSpPr>
          <a:xfrm>
            <a:off x="1912607" y="657969"/>
            <a:ext cx="681525" cy="681525"/>
            <a:chOff x="2728732" y="3702991"/>
            <a:chExt cx="908700" cy="908700"/>
          </a:xfrm>
        </p:grpSpPr>
        <p:sp>
          <p:nvSpPr>
            <p:cNvPr id="260" name="Google Shape;260;p31"/>
            <p:cNvSpPr/>
            <p:nvPr/>
          </p:nvSpPr>
          <p:spPr>
            <a:xfrm>
              <a:off x="2728732" y="3702991"/>
              <a:ext cx="908700" cy="908700"/>
            </a:xfrm>
            <a:prstGeom prst="ellipse">
              <a:avLst/>
            </a:prstGeom>
            <a:solidFill>
              <a:srgbClr val="DF5F4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61" name="Google Shape;261;p31"/>
            <p:cNvSpPr/>
            <p:nvPr/>
          </p:nvSpPr>
          <p:spPr>
            <a:xfrm>
              <a:off x="2940023" y="3766737"/>
              <a:ext cx="486000" cy="8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600" b="1">
                  <a:solidFill>
                    <a:schemeClr val="lt1"/>
                  </a:solidFill>
                  <a:latin typeface="Anton"/>
                  <a:ea typeface="Anton"/>
                  <a:cs typeface="Anton"/>
                  <a:sym typeface="Anton"/>
                </a:rPr>
                <a:t>2</a:t>
              </a:r>
              <a:endParaRPr sz="3600">
                <a:solidFill>
                  <a:schemeClr val="lt1"/>
                </a:solidFill>
                <a:latin typeface="Anton"/>
                <a:ea typeface="Anton"/>
                <a:cs typeface="Anton"/>
                <a:sym typeface="Anton"/>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1545221" y="1067765"/>
            <a:ext cx="7598700" cy="5361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346295"/>
              </a:buClr>
              <a:buSzPts val="3000"/>
              <a:buFont typeface="Arial"/>
              <a:buNone/>
            </a:pPr>
            <a:r>
              <a:rPr lang="en" sz="3000" cap="none">
                <a:solidFill>
                  <a:srgbClr val="346295"/>
                </a:solidFill>
                <a:latin typeface="Arial"/>
                <a:ea typeface="Arial"/>
                <a:cs typeface="Arial"/>
                <a:sym typeface="Arial"/>
              </a:rPr>
              <a:t>Minimum Criteria for Camp Services</a:t>
            </a:r>
            <a:endParaRPr sz="1100"/>
          </a:p>
        </p:txBody>
      </p:sp>
      <p:sp>
        <p:nvSpPr>
          <p:cNvPr id="267" name="Google Shape;267;p32"/>
          <p:cNvSpPr txBox="1">
            <a:spLocks noGrp="1"/>
          </p:cNvSpPr>
          <p:nvPr>
            <p:ph type="body" idx="1"/>
          </p:nvPr>
        </p:nvSpPr>
        <p:spPr>
          <a:xfrm>
            <a:off x="621237" y="1664540"/>
            <a:ext cx="8031000" cy="2976900"/>
          </a:xfrm>
          <a:prstGeom prst="rect">
            <a:avLst/>
          </a:prstGeom>
          <a:noFill/>
          <a:ln>
            <a:noFill/>
          </a:ln>
        </p:spPr>
        <p:txBody>
          <a:bodyPr spcFirstLastPara="1" wrap="square" lIns="68575" tIns="34275" rIns="68575" bIns="34275" anchor="t" anchorCtr="0">
            <a:noAutofit/>
          </a:bodyPr>
          <a:lstStyle/>
          <a:p>
            <a:pPr marL="457200" marR="0" lvl="0" indent="-323850" algn="l" rtl="0">
              <a:lnSpc>
                <a:spcPct val="150000"/>
              </a:lnSpc>
              <a:spcBef>
                <a:spcPts val="0"/>
              </a:spcBef>
              <a:spcAft>
                <a:spcPts val="0"/>
              </a:spcAft>
              <a:buClr>
                <a:srgbClr val="3F3F3F"/>
              </a:buClr>
              <a:buSzPts val="1500"/>
              <a:buFont typeface="Arial"/>
              <a:buChar char="❖"/>
            </a:pPr>
            <a:r>
              <a:rPr lang="en" sz="1500" b="0" i="0" u="none" strike="noStrike" cap="none">
                <a:solidFill>
                  <a:srgbClr val="3F3F3F"/>
                </a:solidFill>
                <a:latin typeface="Arial"/>
                <a:ea typeface="Arial"/>
                <a:cs typeface="Arial"/>
                <a:sym typeface="Arial"/>
              </a:rPr>
              <a:t>The camp is determined to be appropriate by the planning team</a:t>
            </a:r>
            <a:endParaRPr sz="1100"/>
          </a:p>
          <a:p>
            <a:pPr marL="457200" marR="0" lvl="0" indent="-323850" algn="l" rtl="0">
              <a:lnSpc>
                <a:spcPct val="150000"/>
              </a:lnSpc>
              <a:spcBef>
                <a:spcPts val="0"/>
              </a:spcBef>
              <a:spcAft>
                <a:spcPts val="0"/>
              </a:spcAft>
              <a:buClr>
                <a:srgbClr val="3F3F3F"/>
              </a:buClr>
              <a:buSzPts val="1500"/>
              <a:buFont typeface="Arial"/>
              <a:buChar char="❖"/>
            </a:pPr>
            <a:r>
              <a:rPr lang="en" sz="1500" b="0" i="0" u="none" strike="noStrike" cap="none">
                <a:solidFill>
                  <a:srgbClr val="3F3F3F"/>
                </a:solidFill>
                <a:latin typeface="Arial"/>
                <a:ea typeface="Arial"/>
                <a:cs typeface="Arial"/>
                <a:sym typeface="Arial"/>
              </a:rPr>
              <a:t>The client’s ability to participate does not compromise his/her health and safety</a:t>
            </a:r>
            <a:endParaRPr sz="1100"/>
          </a:p>
          <a:p>
            <a:pPr marL="457200" marR="0" lvl="0" indent="-323850" algn="l" rtl="0">
              <a:lnSpc>
                <a:spcPct val="150000"/>
              </a:lnSpc>
              <a:spcBef>
                <a:spcPts val="0"/>
              </a:spcBef>
              <a:spcAft>
                <a:spcPts val="0"/>
              </a:spcAft>
              <a:buClr>
                <a:srgbClr val="3F3F3F"/>
              </a:buClr>
              <a:buSzPts val="1500"/>
              <a:buFont typeface="Arial"/>
              <a:buChar char="❖"/>
            </a:pPr>
            <a:r>
              <a:rPr lang="en" sz="1500" b="0" i="0" u="none" strike="noStrike" cap="none">
                <a:solidFill>
                  <a:srgbClr val="3F3F3F"/>
                </a:solidFill>
                <a:latin typeface="Arial"/>
                <a:ea typeface="Arial"/>
                <a:cs typeface="Arial"/>
                <a:sym typeface="Arial"/>
              </a:rPr>
              <a:t>The selected camp is vendored through SDRCs Community Services Department </a:t>
            </a:r>
            <a:r>
              <a:rPr lang="en" sz="1500">
                <a:solidFill>
                  <a:srgbClr val="3F3F3F"/>
                </a:solidFill>
              </a:rPr>
              <a:t>or willing to accept payment from a 3rd party FMS.</a:t>
            </a:r>
            <a:endParaRPr sz="1100"/>
          </a:p>
          <a:p>
            <a:pPr marL="457200" marR="0" lvl="0" indent="-323850" algn="l" rtl="0">
              <a:lnSpc>
                <a:spcPct val="150000"/>
              </a:lnSpc>
              <a:spcBef>
                <a:spcPts val="0"/>
              </a:spcBef>
              <a:spcAft>
                <a:spcPts val="0"/>
              </a:spcAft>
              <a:buClr>
                <a:srgbClr val="3F3F3F"/>
              </a:buClr>
              <a:buSzPts val="1500"/>
              <a:buFont typeface="Arial"/>
              <a:buChar char="❖"/>
            </a:pPr>
            <a:r>
              <a:rPr lang="en" sz="1500" b="0" i="0" u="none" strike="noStrike" cap="none">
                <a:solidFill>
                  <a:srgbClr val="3F3F3F"/>
                </a:solidFill>
                <a:latin typeface="Arial"/>
                <a:ea typeface="Arial"/>
                <a:cs typeface="Arial"/>
                <a:sym typeface="Arial"/>
              </a:rPr>
              <a:t>Other funding sources have been exhausted including camperships (scholarships), grants, and volunteers to provide inclusion support</a:t>
            </a:r>
            <a:endParaRPr sz="1100"/>
          </a:p>
          <a:p>
            <a:pPr marL="457200" marR="0" lvl="0" indent="-323850" algn="l" rtl="0">
              <a:lnSpc>
                <a:spcPct val="150000"/>
              </a:lnSpc>
              <a:spcBef>
                <a:spcPts val="0"/>
              </a:spcBef>
              <a:spcAft>
                <a:spcPts val="0"/>
              </a:spcAft>
              <a:buClr>
                <a:srgbClr val="3F3F3F"/>
              </a:buClr>
              <a:buSzPts val="1500"/>
              <a:buFont typeface="Arial"/>
              <a:buChar char="❖"/>
            </a:pPr>
            <a:r>
              <a:rPr lang="en" sz="1500" b="0" i="0" u="none" strike="noStrike" cap="none">
                <a:solidFill>
                  <a:srgbClr val="3F3F3F"/>
                </a:solidFill>
                <a:latin typeface="Arial"/>
                <a:ea typeface="Arial"/>
                <a:cs typeface="Arial"/>
                <a:sym typeface="Arial"/>
              </a:rPr>
              <a:t>Funding for transportation to/from the camp may be offered if needed and </a:t>
            </a:r>
            <a:br>
              <a:rPr lang="en" sz="1500" b="0" i="0" u="none" strike="noStrike" cap="none">
                <a:solidFill>
                  <a:srgbClr val="3F3F3F"/>
                </a:solidFill>
                <a:latin typeface="Arial"/>
                <a:ea typeface="Arial"/>
                <a:cs typeface="Arial"/>
                <a:sym typeface="Arial"/>
              </a:rPr>
            </a:br>
            <a:r>
              <a:rPr lang="en" sz="1500" b="0" i="0" u="none" strike="noStrike" cap="none">
                <a:solidFill>
                  <a:srgbClr val="3F3F3F"/>
                </a:solidFill>
                <a:latin typeface="Arial"/>
                <a:ea typeface="Arial"/>
                <a:cs typeface="Arial"/>
                <a:sym typeface="Arial"/>
              </a:rPr>
              <a:t>would be done through a TSR</a:t>
            </a:r>
            <a:endParaRPr sz="1100"/>
          </a:p>
        </p:txBody>
      </p:sp>
      <p:grpSp>
        <p:nvGrpSpPr>
          <p:cNvPr id="268" name="Google Shape;268;p32"/>
          <p:cNvGrpSpPr/>
          <p:nvPr/>
        </p:nvGrpSpPr>
        <p:grpSpPr>
          <a:xfrm>
            <a:off x="4231270" y="386305"/>
            <a:ext cx="681525" cy="681525"/>
            <a:chOff x="2728732" y="3702991"/>
            <a:chExt cx="908700" cy="908700"/>
          </a:xfrm>
        </p:grpSpPr>
        <p:sp>
          <p:nvSpPr>
            <p:cNvPr id="269" name="Google Shape;269;p32"/>
            <p:cNvSpPr/>
            <p:nvPr/>
          </p:nvSpPr>
          <p:spPr>
            <a:xfrm>
              <a:off x="2728732" y="3702991"/>
              <a:ext cx="908700" cy="908700"/>
            </a:xfrm>
            <a:prstGeom prst="ellipse">
              <a:avLst/>
            </a:prstGeom>
            <a:solidFill>
              <a:srgbClr val="DF5F4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70" name="Google Shape;270;p32"/>
            <p:cNvSpPr/>
            <p:nvPr/>
          </p:nvSpPr>
          <p:spPr>
            <a:xfrm>
              <a:off x="2940023" y="3766737"/>
              <a:ext cx="486000" cy="8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600" b="1">
                  <a:solidFill>
                    <a:schemeClr val="lt1"/>
                  </a:solidFill>
                  <a:latin typeface="Anton"/>
                  <a:ea typeface="Anton"/>
                  <a:cs typeface="Anton"/>
                  <a:sym typeface="Anton"/>
                </a:rPr>
                <a:t>2</a:t>
              </a:r>
              <a:endParaRPr sz="3600">
                <a:solidFill>
                  <a:schemeClr val="lt1"/>
                </a:solidFill>
                <a:latin typeface="Anton"/>
                <a:ea typeface="Anton"/>
                <a:cs typeface="Anton"/>
                <a:sym typeface="Anton"/>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pSp>
        <p:nvGrpSpPr>
          <p:cNvPr id="275" name="Google Shape;275;p33"/>
          <p:cNvGrpSpPr/>
          <p:nvPr/>
        </p:nvGrpSpPr>
        <p:grpSpPr>
          <a:xfrm>
            <a:off x="85523" y="17613"/>
            <a:ext cx="5702700" cy="1968029"/>
            <a:chOff x="0" y="1100622"/>
            <a:chExt cx="7603600" cy="2624038"/>
          </a:xfrm>
        </p:grpSpPr>
        <p:sp>
          <p:nvSpPr>
            <p:cNvPr id="276" name="Google Shape;276;p33"/>
            <p:cNvSpPr txBox="1"/>
            <p:nvPr/>
          </p:nvSpPr>
          <p:spPr>
            <a:xfrm rot="-477507">
              <a:off x="38928" y="1492255"/>
              <a:ext cx="5707268" cy="718834"/>
            </a:xfrm>
            <a:prstGeom prst="rect">
              <a:avLst/>
            </a:prstGeom>
            <a:solidFill>
              <a:srgbClr val="DF5F41"/>
            </a:solidFill>
            <a:ln>
              <a:noFill/>
            </a:ln>
          </p:spPr>
          <p:txBody>
            <a:bodyPr spcFirstLastPara="1" wrap="square" lIns="94300" tIns="94300" rIns="94300" bIns="94300" anchor="ctr" anchorCtr="0">
              <a:noAutofit/>
            </a:bodyPr>
            <a:lstStyle/>
            <a:p>
              <a:pPr marL="0" marR="0" lvl="0" indent="0" algn="l" rtl="0">
                <a:lnSpc>
                  <a:spcPct val="90000"/>
                </a:lnSpc>
                <a:spcBef>
                  <a:spcPts val="0"/>
                </a:spcBef>
                <a:spcAft>
                  <a:spcPts val="0"/>
                </a:spcAft>
                <a:buClr>
                  <a:schemeClr val="lt1"/>
                </a:buClr>
                <a:buSzPts val="2500"/>
                <a:buFont typeface="Century Gothic"/>
                <a:buNone/>
              </a:pPr>
              <a:r>
                <a:rPr lang="en" sz="2500">
                  <a:solidFill>
                    <a:schemeClr val="lt1"/>
                  </a:solidFill>
                  <a:latin typeface="Century Gothic"/>
                  <a:ea typeface="Century Gothic"/>
                  <a:cs typeface="Century Gothic"/>
                  <a:sym typeface="Century Gothic"/>
                </a:rPr>
                <a:t>Camp</a:t>
              </a:r>
              <a:endParaRPr sz="1100"/>
            </a:p>
          </p:txBody>
        </p:sp>
        <p:sp>
          <p:nvSpPr>
            <p:cNvPr id="277" name="Google Shape;277;p33"/>
            <p:cNvSpPr/>
            <p:nvPr/>
          </p:nvSpPr>
          <p:spPr>
            <a:xfrm>
              <a:off x="0" y="2300560"/>
              <a:ext cx="6168000" cy="14241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8" name="Google Shape;278;p33"/>
            <p:cNvSpPr txBox="1"/>
            <p:nvPr/>
          </p:nvSpPr>
          <p:spPr>
            <a:xfrm>
              <a:off x="1435600" y="2300560"/>
              <a:ext cx="6168000" cy="1424100"/>
            </a:xfrm>
            <a:prstGeom prst="rect">
              <a:avLst/>
            </a:prstGeom>
            <a:noFill/>
            <a:ln>
              <a:noFill/>
            </a:ln>
          </p:spPr>
          <p:txBody>
            <a:bodyPr spcFirstLastPara="1" wrap="square" lIns="146875" tIns="26675" rIns="149350" bIns="26675" anchor="t" anchorCtr="0">
              <a:noAutofit/>
            </a:bodyPr>
            <a:lstStyle/>
            <a:p>
              <a:pPr marL="215900" marR="0" lvl="1" indent="-209550" algn="l" rtl="0">
                <a:lnSpc>
                  <a:spcPct val="90000"/>
                </a:lnSpc>
                <a:spcBef>
                  <a:spcPts val="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Summer Day Camp</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School Break Camps</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Overnight Camps</a:t>
              </a:r>
              <a:endParaRPr sz="1100"/>
            </a:p>
          </p:txBody>
        </p:sp>
      </p:grpSp>
      <p:pic>
        <p:nvPicPr>
          <p:cNvPr id="279" name="Google Shape;279;p33" descr="The 78 best summer camps in Northern Virginia 2020"/>
          <p:cNvPicPr preferRelativeResize="0"/>
          <p:nvPr/>
        </p:nvPicPr>
        <p:blipFill rotWithShape="1">
          <a:blip r:embed="rId3">
            <a:alphaModFix/>
          </a:blip>
          <a:srcRect/>
          <a:stretch/>
        </p:blipFill>
        <p:spPr>
          <a:xfrm>
            <a:off x="5827416" y="2414087"/>
            <a:ext cx="3238881" cy="1989552"/>
          </a:xfrm>
          <a:prstGeom prst="rect">
            <a:avLst/>
          </a:prstGeom>
          <a:noFill/>
          <a:ln>
            <a:noFill/>
          </a:ln>
        </p:spPr>
      </p:pic>
      <p:pic>
        <p:nvPicPr>
          <p:cNvPr id="280" name="Google Shape;280;p33"/>
          <p:cNvPicPr preferRelativeResize="0"/>
          <p:nvPr/>
        </p:nvPicPr>
        <p:blipFill rotWithShape="1">
          <a:blip r:embed="rId4">
            <a:alphaModFix/>
          </a:blip>
          <a:srcRect/>
          <a:stretch/>
        </p:blipFill>
        <p:spPr>
          <a:xfrm>
            <a:off x="3094123" y="2494898"/>
            <a:ext cx="2551953" cy="1916085"/>
          </a:xfrm>
          <a:prstGeom prst="rect">
            <a:avLst/>
          </a:prstGeom>
          <a:noFill/>
          <a:ln>
            <a:noFill/>
          </a:ln>
        </p:spPr>
      </p:pic>
      <p:pic>
        <p:nvPicPr>
          <p:cNvPr id="281" name="Google Shape;281;p33" descr="Summer camp is canceled, but we camp people can still make this summer meaningful for our ..."/>
          <p:cNvPicPr preferRelativeResize="0"/>
          <p:nvPr/>
        </p:nvPicPr>
        <p:blipFill rotWithShape="1">
          <a:blip r:embed="rId5">
            <a:alphaModFix/>
          </a:blip>
          <a:srcRect/>
          <a:stretch/>
        </p:blipFill>
        <p:spPr>
          <a:xfrm>
            <a:off x="4482867" y="281591"/>
            <a:ext cx="4113526" cy="2086971"/>
          </a:xfrm>
          <a:prstGeom prst="rect">
            <a:avLst/>
          </a:prstGeom>
          <a:noFill/>
          <a:ln>
            <a:noFill/>
          </a:ln>
        </p:spPr>
      </p:pic>
      <p:grpSp>
        <p:nvGrpSpPr>
          <p:cNvPr id="282" name="Google Shape;282;p33"/>
          <p:cNvGrpSpPr/>
          <p:nvPr/>
        </p:nvGrpSpPr>
        <p:grpSpPr>
          <a:xfrm>
            <a:off x="83093" y="2055722"/>
            <a:ext cx="2923650" cy="2353999"/>
            <a:chOff x="238547" y="167639"/>
            <a:chExt cx="3898200" cy="3138665"/>
          </a:xfrm>
        </p:grpSpPr>
        <p:sp>
          <p:nvSpPr>
            <p:cNvPr id="283" name="Google Shape;283;p33"/>
            <p:cNvSpPr/>
            <p:nvPr/>
          </p:nvSpPr>
          <p:spPr>
            <a:xfrm>
              <a:off x="238547" y="167639"/>
              <a:ext cx="3898200" cy="1525200"/>
            </a:xfrm>
            <a:prstGeom prst="rect">
              <a:avLst/>
            </a:prstGeom>
            <a:solidFill>
              <a:schemeClr val="accent4"/>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4" name="Google Shape;284;p33"/>
            <p:cNvSpPr txBox="1"/>
            <p:nvPr/>
          </p:nvSpPr>
          <p:spPr>
            <a:xfrm>
              <a:off x="238547" y="167639"/>
              <a:ext cx="3898200" cy="15252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Clr>
                  <a:schemeClr val="lt1"/>
                </a:buClr>
                <a:buSzPts val="1400"/>
                <a:buFont typeface="Century Gothic"/>
                <a:buNone/>
              </a:pPr>
              <a:r>
                <a:rPr lang="en" sz="1400" u="sng">
                  <a:solidFill>
                    <a:schemeClr val="lt1"/>
                  </a:solidFill>
                  <a:latin typeface="Century Gothic"/>
                  <a:ea typeface="Century Gothic"/>
                  <a:cs typeface="Century Gothic"/>
                  <a:sym typeface="Century Gothic"/>
                </a:rPr>
                <a:t>Day Camp:</a:t>
              </a:r>
              <a:r>
                <a:rPr lang="en" sz="1400" u="none">
                  <a:solidFill>
                    <a:schemeClr val="lt1"/>
                  </a:solidFill>
                  <a:latin typeface="Century Gothic"/>
                  <a:ea typeface="Century Gothic"/>
                  <a:cs typeface="Century Gothic"/>
                  <a:sym typeface="Century Gothic"/>
                </a:rPr>
                <a:t> </a:t>
              </a:r>
              <a:endParaRPr sz="1100"/>
            </a:p>
            <a:p>
              <a:pPr marL="0" marR="0" lvl="0" indent="0" algn="ctr" rtl="0">
                <a:lnSpc>
                  <a:spcPct val="90000"/>
                </a:lnSpc>
                <a:spcBef>
                  <a:spcPts val="500"/>
                </a:spcBef>
                <a:spcAft>
                  <a:spcPts val="0"/>
                </a:spcAft>
                <a:buClr>
                  <a:schemeClr val="lt1"/>
                </a:buClr>
                <a:buSzPts val="1400"/>
                <a:buFont typeface="Century Gothic"/>
                <a:buNone/>
              </a:pPr>
              <a:r>
                <a:rPr lang="en" sz="1400" i="1">
                  <a:solidFill>
                    <a:schemeClr val="lt1"/>
                  </a:solidFill>
                  <a:latin typeface="Century Gothic"/>
                  <a:ea typeface="Century Gothic"/>
                  <a:cs typeface="Century Gothic"/>
                  <a:sym typeface="Century Gothic"/>
                </a:rPr>
                <a:t>Provides a creative experience in outdoor living for a limited period of hours per day and days per year.</a:t>
              </a:r>
              <a:endParaRPr sz="1400">
                <a:solidFill>
                  <a:schemeClr val="lt1"/>
                </a:solidFill>
                <a:latin typeface="Century Gothic"/>
                <a:ea typeface="Century Gothic"/>
                <a:cs typeface="Century Gothic"/>
                <a:sym typeface="Century Gothic"/>
              </a:endParaRPr>
            </a:p>
          </p:txBody>
        </p:sp>
        <p:sp>
          <p:nvSpPr>
            <p:cNvPr id="285" name="Google Shape;285;p33"/>
            <p:cNvSpPr/>
            <p:nvPr/>
          </p:nvSpPr>
          <p:spPr>
            <a:xfrm>
              <a:off x="239920" y="1781104"/>
              <a:ext cx="3895500" cy="1525200"/>
            </a:xfrm>
            <a:prstGeom prst="rect">
              <a:avLst/>
            </a:prstGeom>
            <a:solidFill>
              <a:srgbClr val="4FCEB2"/>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6" name="Google Shape;286;p33"/>
            <p:cNvSpPr txBox="1"/>
            <p:nvPr/>
          </p:nvSpPr>
          <p:spPr>
            <a:xfrm>
              <a:off x="239920" y="1781104"/>
              <a:ext cx="3895500" cy="15252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Clr>
                  <a:schemeClr val="lt1"/>
                </a:buClr>
                <a:buSzPts val="1400"/>
                <a:buFont typeface="Century Gothic"/>
                <a:buNone/>
              </a:pPr>
              <a:r>
                <a:rPr lang="en" sz="1400" u="sng">
                  <a:solidFill>
                    <a:schemeClr val="lt1"/>
                  </a:solidFill>
                  <a:latin typeface="Century Gothic"/>
                  <a:ea typeface="Century Gothic"/>
                  <a:cs typeface="Century Gothic"/>
                  <a:sym typeface="Century Gothic"/>
                </a:rPr>
                <a:t>Overnight Camp:</a:t>
              </a:r>
              <a:r>
                <a:rPr lang="en" sz="1400" u="none">
                  <a:solidFill>
                    <a:schemeClr val="lt1"/>
                  </a:solidFill>
                  <a:latin typeface="Century Gothic"/>
                  <a:ea typeface="Century Gothic"/>
                  <a:cs typeface="Century Gothic"/>
                  <a:sym typeface="Century Gothic"/>
                </a:rPr>
                <a:t> </a:t>
              </a:r>
              <a:endParaRPr sz="1100"/>
            </a:p>
            <a:p>
              <a:pPr marL="0" marR="0" lvl="0" indent="0" algn="ctr" rtl="0">
                <a:lnSpc>
                  <a:spcPct val="90000"/>
                </a:lnSpc>
                <a:spcBef>
                  <a:spcPts val="500"/>
                </a:spcBef>
                <a:spcAft>
                  <a:spcPts val="0"/>
                </a:spcAft>
                <a:buClr>
                  <a:schemeClr val="lt1"/>
                </a:buClr>
                <a:buSzPts val="1400"/>
                <a:buFont typeface="Century Gothic"/>
                <a:buNone/>
              </a:pPr>
              <a:r>
                <a:rPr lang="en" sz="1400" i="1" u="none">
                  <a:solidFill>
                    <a:schemeClr val="lt1"/>
                  </a:solidFill>
                  <a:latin typeface="Century Gothic"/>
                  <a:ea typeface="Century Gothic"/>
                  <a:cs typeface="Century Gothic"/>
                  <a:sym typeface="Century Gothic"/>
                </a:rPr>
                <a:t>Provides a creative experience in outdoor living on a 24-hour per day basis for a limited period of time. </a:t>
              </a:r>
              <a:endParaRPr sz="1400" u="none">
                <a:solidFill>
                  <a:schemeClr val="lt1"/>
                </a:solidFill>
                <a:latin typeface="Century Gothic"/>
                <a:ea typeface="Century Gothic"/>
                <a:cs typeface="Century Gothic"/>
                <a:sym typeface="Century Gothic"/>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p:nvPr/>
        </p:nvSpPr>
        <p:spPr>
          <a:xfrm>
            <a:off x="4772024" y="0"/>
            <a:ext cx="3800400" cy="5143500"/>
          </a:xfrm>
          <a:prstGeom prst="rect">
            <a:avLst/>
          </a:prstGeom>
          <a:solidFill>
            <a:srgbClr val="FBB040">
              <a:alpha val="749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92" name="Google Shape;292;p34"/>
          <p:cNvSpPr txBox="1">
            <a:spLocks noGrp="1"/>
          </p:cNvSpPr>
          <p:nvPr>
            <p:ph type="title"/>
          </p:nvPr>
        </p:nvSpPr>
        <p:spPr>
          <a:xfrm>
            <a:off x="671331" y="1002659"/>
            <a:ext cx="3405900" cy="11847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346295"/>
              </a:buClr>
              <a:buSzPts val="3600"/>
              <a:buFont typeface="Arial"/>
              <a:buNone/>
            </a:pPr>
            <a:r>
              <a:rPr lang="en" sz="3600" b="1" cap="none">
                <a:solidFill>
                  <a:srgbClr val="346295"/>
                </a:solidFill>
                <a:latin typeface="Arial"/>
                <a:ea typeface="Arial"/>
                <a:cs typeface="Arial"/>
                <a:sym typeface="Arial"/>
              </a:rPr>
              <a:t>NON-MEDICAL </a:t>
            </a:r>
            <a:r>
              <a:rPr lang="en" sz="3300" b="1" cap="none">
                <a:solidFill>
                  <a:srgbClr val="346295"/>
                </a:solidFill>
                <a:latin typeface="Arial"/>
                <a:ea typeface="Arial"/>
                <a:cs typeface="Arial"/>
                <a:sym typeface="Arial"/>
              </a:rPr>
              <a:t>THERAPIES</a:t>
            </a:r>
            <a:endParaRPr sz="3600" b="1" cap="none">
              <a:solidFill>
                <a:srgbClr val="346295"/>
              </a:solidFill>
              <a:latin typeface="Arial"/>
              <a:ea typeface="Arial"/>
              <a:cs typeface="Arial"/>
              <a:sym typeface="Arial"/>
            </a:endParaRPr>
          </a:p>
        </p:txBody>
      </p:sp>
      <p:sp>
        <p:nvSpPr>
          <p:cNvPr id="293" name="Google Shape;293;p34"/>
          <p:cNvSpPr txBox="1">
            <a:spLocks noGrp="1"/>
          </p:cNvSpPr>
          <p:nvPr>
            <p:ph type="body" idx="1"/>
          </p:nvPr>
        </p:nvSpPr>
        <p:spPr>
          <a:xfrm>
            <a:off x="4943837" y="482052"/>
            <a:ext cx="3424800" cy="3958200"/>
          </a:xfrm>
          <a:prstGeom prst="rect">
            <a:avLst/>
          </a:prstGeom>
          <a:noFill/>
          <a:ln>
            <a:noFill/>
          </a:ln>
        </p:spPr>
        <p:txBody>
          <a:bodyPr spcFirstLastPara="1" wrap="square" lIns="68575" tIns="34275" rIns="68575" bIns="34275" anchor="t" anchorCtr="0">
            <a:noAutofit/>
          </a:bodyPr>
          <a:lstStyle/>
          <a:p>
            <a:pPr marL="254000" marR="0" lvl="0" indent="-260350" algn="l" rtl="0">
              <a:lnSpc>
                <a:spcPct val="100000"/>
              </a:lnSpc>
              <a:spcBef>
                <a:spcPts val="0"/>
              </a:spcBef>
              <a:spcAft>
                <a:spcPts val="0"/>
              </a:spcAft>
              <a:buClr>
                <a:srgbClr val="595959"/>
              </a:buClr>
              <a:buSzPts val="1700"/>
              <a:buFont typeface="Arimo"/>
              <a:buChar char="❖"/>
            </a:pPr>
            <a:r>
              <a:rPr lang="en" sz="1700" b="0" i="0" u="none" strike="noStrike" cap="none">
                <a:solidFill>
                  <a:srgbClr val="3F3F3F"/>
                </a:solidFill>
                <a:latin typeface="Arial"/>
                <a:ea typeface="Arial"/>
                <a:cs typeface="Arial"/>
                <a:sym typeface="Arial"/>
              </a:rPr>
              <a:t>Non-Medical Therapies include but are not limited to specialized recreation such as art, music, and equine-assisted therapy. </a:t>
            </a:r>
            <a:endParaRPr sz="1700" b="0" i="0" u="none" strike="noStrike" cap="none">
              <a:solidFill>
                <a:srgbClr val="3F3F3F"/>
              </a:solidFill>
              <a:latin typeface="Arial"/>
              <a:ea typeface="Arial"/>
              <a:cs typeface="Arial"/>
              <a:sym typeface="Arial"/>
            </a:endParaRPr>
          </a:p>
          <a:p>
            <a:pPr marL="254000" marR="0" lvl="0" indent="-260350" algn="l" rtl="0">
              <a:lnSpc>
                <a:spcPct val="100000"/>
              </a:lnSpc>
              <a:spcBef>
                <a:spcPts val="0"/>
              </a:spcBef>
              <a:spcAft>
                <a:spcPts val="0"/>
              </a:spcAft>
              <a:buClr>
                <a:srgbClr val="3F3F3F"/>
              </a:buClr>
              <a:buSzPts val="1700"/>
              <a:buChar char="❖"/>
            </a:pPr>
            <a:r>
              <a:rPr lang="en" sz="1700">
                <a:solidFill>
                  <a:srgbClr val="3F3F3F"/>
                </a:solidFill>
              </a:rPr>
              <a:t>Providers DO NOT have to be vendored, just willing to accept payment through an FMS</a:t>
            </a:r>
            <a:endParaRPr sz="1700">
              <a:solidFill>
                <a:srgbClr val="3F3F3F"/>
              </a:solidFill>
            </a:endParaRPr>
          </a:p>
          <a:p>
            <a:pPr marL="685800" marR="0" lvl="1" indent="-273050" algn="l" rtl="0">
              <a:lnSpc>
                <a:spcPct val="100000"/>
              </a:lnSpc>
              <a:spcBef>
                <a:spcPts val="1400"/>
              </a:spcBef>
              <a:spcAft>
                <a:spcPts val="0"/>
              </a:spcAft>
              <a:buClr>
                <a:srgbClr val="595959"/>
              </a:buClr>
              <a:buSzPts val="1700"/>
              <a:buFont typeface="Arimo"/>
              <a:buChar char="➢"/>
            </a:pPr>
            <a:r>
              <a:rPr lang="en" sz="1700" b="0" i="0" u="none" strike="noStrike" cap="none">
                <a:solidFill>
                  <a:srgbClr val="3F3F3F"/>
                </a:solidFill>
                <a:latin typeface="Arial"/>
                <a:ea typeface="Arial"/>
                <a:cs typeface="Arial"/>
                <a:sym typeface="Arial"/>
              </a:rPr>
              <a:t>Community Services </a:t>
            </a:r>
            <a:r>
              <a:rPr lang="en" sz="1700">
                <a:solidFill>
                  <a:srgbClr val="3F3F3F"/>
                </a:solidFill>
              </a:rPr>
              <a:t>will </a:t>
            </a:r>
            <a:r>
              <a:rPr lang="en" sz="1700" b="0" i="0" u="none" strike="noStrike" cap="none">
                <a:solidFill>
                  <a:srgbClr val="3F3F3F"/>
                </a:solidFill>
                <a:latin typeface="Arial"/>
                <a:ea typeface="Arial"/>
                <a:cs typeface="Arial"/>
                <a:sym typeface="Arial"/>
              </a:rPr>
              <a:t>review these </a:t>
            </a:r>
            <a:r>
              <a:rPr lang="en" sz="1700">
                <a:solidFill>
                  <a:srgbClr val="3F3F3F"/>
                </a:solidFill>
              </a:rPr>
              <a:t>providers’ credentials </a:t>
            </a:r>
            <a:r>
              <a:rPr lang="en" sz="1700" b="0" i="0" u="none" strike="noStrike" cap="none">
                <a:solidFill>
                  <a:srgbClr val="3F3F3F"/>
                </a:solidFill>
                <a:latin typeface="Arial"/>
                <a:ea typeface="Arial"/>
                <a:cs typeface="Arial"/>
                <a:sym typeface="Arial"/>
              </a:rPr>
              <a:t>to determine if the </a:t>
            </a:r>
            <a:r>
              <a:rPr lang="en" sz="1700">
                <a:solidFill>
                  <a:srgbClr val="3F3F3F"/>
                </a:solidFill>
              </a:rPr>
              <a:t>program meets qualifications to provide the service.</a:t>
            </a:r>
            <a:r>
              <a:rPr lang="en" sz="1700" b="0" i="0" u="none" strike="noStrike" cap="none">
                <a:solidFill>
                  <a:srgbClr val="3F3F3F"/>
                </a:solidFill>
                <a:latin typeface="Arial"/>
                <a:ea typeface="Arial"/>
                <a:cs typeface="Arial"/>
                <a:sym typeface="Arial"/>
              </a:rPr>
              <a:t> </a:t>
            </a:r>
            <a:endParaRPr sz="1100"/>
          </a:p>
        </p:txBody>
      </p:sp>
      <p:pic>
        <p:nvPicPr>
          <p:cNvPr id="294" name="Google Shape;294;p34"/>
          <p:cNvPicPr preferRelativeResize="0"/>
          <p:nvPr/>
        </p:nvPicPr>
        <p:blipFill rotWithShape="1">
          <a:blip r:embed="rId3">
            <a:alphaModFix/>
          </a:blip>
          <a:srcRect/>
          <a:stretch/>
        </p:blipFill>
        <p:spPr>
          <a:xfrm>
            <a:off x="273453" y="2364057"/>
            <a:ext cx="4865703" cy="2662249"/>
          </a:xfrm>
          <a:prstGeom prst="rect">
            <a:avLst/>
          </a:prstGeom>
          <a:noFill/>
          <a:ln>
            <a:noFill/>
          </a:ln>
          <a:effectLst>
            <a:outerShdw blurRad="165100" dist="114300" dir="21540000" algn="tl" rotWithShape="0">
              <a:srgbClr val="6D6D6D">
                <a:alpha val="64709"/>
              </a:srgbClr>
            </a:outerShdw>
          </a:effectLst>
        </p:spPr>
      </p:pic>
      <p:grpSp>
        <p:nvGrpSpPr>
          <p:cNvPr id="295" name="Google Shape;295;p34"/>
          <p:cNvGrpSpPr/>
          <p:nvPr/>
        </p:nvGrpSpPr>
        <p:grpSpPr>
          <a:xfrm>
            <a:off x="2043942" y="191144"/>
            <a:ext cx="660600" cy="660600"/>
            <a:chOff x="4378125" y="4484030"/>
            <a:chExt cx="880800" cy="880800"/>
          </a:xfrm>
        </p:grpSpPr>
        <p:sp>
          <p:nvSpPr>
            <p:cNvPr id="296" name="Google Shape;296;p34"/>
            <p:cNvSpPr/>
            <p:nvPr/>
          </p:nvSpPr>
          <p:spPr>
            <a:xfrm>
              <a:off x="4378125" y="4484030"/>
              <a:ext cx="880800" cy="880800"/>
            </a:xfrm>
            <a:prstGeom prst="ellipse">
              <a:avLst/>
            </a:prstGeom>
            <a:solidFill>
              <a:srgbClr val="FBB040"/>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97" name="Google Shape;297;p34"/>
            <p:cNvSpPr/>
            <p:nvPr/>
          </p:nvSpPr>
          <p:spPr>
            <a:xfrm>
              <a:off x="4582957" y="4545828"/>
              <a:ext cx="462000" cy="769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chemeClr val="lt1"/>
                  </a:solidFill>
                  <a:latin typeface="Anton"/>
                  <a:ea typeface="Anton"/>
                  <a:cs typeface="Anton"/>
                  <a:sym typeface="Anton"/>
                </a:rPr>
                <a:t>3</a:t>
              </a:r>
              <a:endParaRPr sz="3300">
                <a:solidFill>
                  <a:schemeClr val="lt1"/>
                </a:solidFill>
                <a:latin typeface="Anton"/>
                <a:ea typeface="Anton"/>
                <a:cs typeface="Anton"/>
                <a:sym typeface="Anton"/>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5"/>
          <p:cNvSpPr txBox="1">
            <a:spLocks noGrp="1"/>
          </p:cNvSpPr>
          <p:nvPr>
            <p:ph type="title"/>
          </p:nvPr>
        </p:nvSpPr>
        <p:spPr>
          <a:xfrm>
            <a:off x="769165" y="1102400"/>
            <a:ext cx="7598700" cy="536100"/>
          </a:xfrm>
          <a:prstGeom prst="rect">
            <a:avLst/>
          </a:prstGeom>
          <a:noFill/>
          <a:ln>
            <a:noFill/>
          </a:ln>
        </p:spPr>
        <p:txBody>
          <a:bodyPr spcFirstLastPara="1" wrap="square" lIns="68575" tIns="34275" rIns="68575" bIns="34275" anchor="t" anchorCtr="0">
            <a:normAutofit fontScale="90000"/>
          </a:bodyPr>
          <a:lstStyle/>
          <a:p>
            <a:pPr marL="0" marR="0" lvl="0" indent="0" algn="ctr" rtl="0">
              <a:lnSpc>
                <a:spcPct val="90000"/>
              </a:lnSpc>
              <a:spcBef>
                <a:spcPts val="0"/>
              </a:spcBef>
              <a:spcAft>
                <a:spcPts val="0"/>
              </a:spcAft>
              <a:buClr>
                <a:srgbClr val="346295"/>
              </a:buClr>
              <a:buSzPct val="100000"/>
              <a:buFont typeface="Arial"/>
              <a:buNone/>
            </a:pPr>
            <a:r>
              <a:rPr lang="en" sz="3000" cap="none">
                <a:solidFill>
                  <a:srgbClr val="346295"/>
                </a:solidFill>
                <a:latin typeface="Arial"/>
                <a:ea typeface="Arial"/>
                <a:cs typeface="Arial"/>
                <a:sym typeface="Arial"/>
              </a:rPr>
              <a:t>Minimum Criteria for Non-Medical Therapies</a:t>
            </a:r>
            <a:endParaRPr sz="1100"/>
          </a:p>
        </p:txBody>
      </p:sp>
      <p:sp>
        <p:nvSpPr>
          <p:cNvPr id="303" name="Google Shape;303;p35"/>
          <p:cNvSpPr txBox="1">
            <a:spLocks noGrp="1"/>
          </p:cNvSpPr>
          <p:nvPr>
            <p:ph type="body" idx="1"/>
          </p:nvPr>
        </p:nvSpPr>
        <p:spPr>
          <a:xfrm>
            <a:off x="538110" y="1664540"/>
            <a:ext cx="7691400" cy="2602500"/>
          </a:xfrm>
          <a:prstGeom prst="rect">
            <a:avLst/>
          </a:prstGeom>
          <a:noFill/>
          <a:ln>
            <a:noFill/>
          </a:ln>
        </p:spPr>
        <p:txBody>
          <a:bodyPr spcFirstLastPara="1" wrap="square" lIns="68575" tIns="34275" rIns="68575" bIns="34275" anchor="t" anchorCtr="0">
            <a:noAutofit/>
          </a:bodyPr>
          <a:lstStyle/>
          <a:p>
            <a:pPr marL="304800" marR="0" lvl="0" indent="-298450" algn="l" rtl="0">
              <a:lnSpc>
                <a:spcPct val="100000"/>
              </a:lnSpc>
              <a:spcBef>
                <a:spcPts val="800"/>
              </a:spcBef>
              <a:spcAft>
                <a:spcPts val="0"/>
              </a:spcAft>
              <a:buClr>
                <a:schemeClr val="dk1"/>
              </a:buClr>
              <a:buSzPts val="1500"/>
              <a:buFont typeface="Arimo"/>
              <a:buChar char="❖"/>
            </a:pPr>
            <a:r>
              <a:rPr lang="en" sz="1500" b="0" i="0" u="none" strike="noStrike" cap="none">
                <a:solidFill>
                  <a:srgbClr val="3F3F3F"/>
                </a:solidFill>
                <a:latin typeface="Arial"/>
                <a:ea typeface="Arial"/>
                <a:cs typeface="Arial"/>
                <a:sym typeface="Arial"/>
              </a:rPr>
              <a:t>The activity is recommended by the planning team.</a:t>
            </a:r>
            <a:endParaRPr sz="1100"/>
          </a:p>
          <a:p>
            <a:pPr marL="304800" marR="0" lvl="0" indent="-298450" algn="l" rtl="0">
              <a:lnSpc>
                <a:spcPct val="100000"/>
              </a:lnSpc>
              <a:spcBef>
                <a:spcPts val="800"/>
              </a:spcBef>
              <a:spcAft>
                <a:spcPts val="0"/>
              </a:spcAft>
              <a:buClr>
                <a:schemeClr val="dk1"/>
              </a:buClr>
              <a:buSzPts val="1500"/>
              <a:buFont typeface="Arimo"/>
              <a:buChar char="❖"/>
            </a:pPr>
            <a:r>
              <a:rPr lang="en" sz="1500">
                <a:solidFill>
                  <a:srgbClr val="3F3F3F"/>
                </a:solidFill>
              </a:rPr>
              <a:t>The selected non-medical therapy provider is vendored through SDRCs Community Services Department or willing to accept payment from a 3rd party FMS.</a:t>
            </a:r>
            <a:endParaRPr sz="1100">
              <a:solidFill>
                <a:schemeClr val="dk1"/>
              </a:solidFill>
            </a:endParaRPr>
          </a:p>
          <a:p>
            <a:pPr marL="304800" marR="0" lvl="0" indent="-298450" algn="l" rtl="0">
              <a:lnSpc>
                <a:spcPct val="100000"/>
              </a:lnSpc>
              <a:spcBef>
                <a:spcPts val="800"/>
              </a:spcBef>
              <a:spcAft>
                <a:spcPts val="0"/>
              </a:spcAft>
              <a:buClr>
                <a:schemeClr val="dk1"/>
              </a:buClr>
              <a:buSzPts val="1500"/>
              <a:buFont typeface="Arimo"/>
              <a:buChar char="❖"/>
            </a:pPr>
            <a:r>
              <a:rPr lang="en" sz="1500" b="0" i="0" u="none" strike="noStrike" cap="none">
                <a:solidFill>
                  <a:srgbClr val="3F3F3F"/>
                </a:solidFill>
                <a:latin typeface="Arial"/>
                <a:ea typeface="Arial"/>
                <a:cs typeface="Arial"/>
                <a:sym typeface="Arial"/>
              </a:rPr>
              <a:t>Community Services staff will ensure that providers meet the standards required to provide non-medical therapeutic services. (limited exceptions)</a:t>
            </a:r>
            <a:endParaRPr sz="1100"/>
          </a:p>
          <a:p>
            <a:pPr marL="304800" marR="0" lvl="0" indent="-298450" algn="l" rtl="0">
              <a:lnSpc>
                <a:spcPct val="100000"/>
              </a:lnSpc>
              <a:spcBef>
                <a:spcPts val="800"/>
              </a:spcBef>
              <a:spcAft>
                <a:spcPts val="0"/>
              </a:spcAft>
              <a:buClr>
                <a:schemeClr val="dk1"/>
              </a:buClr>
              <a:buSzPts val="1500"/>
              <a:buFont typeface="Arimo"/>
              <a:buChar char="❖"/>
            </a:pPr>
            <a:r>
              <a:rPr lang="en" sz="1500">
                <a:solidFill>
                  <a:srgbClr val="3F3F3F"/>
                </a:solidFill>
              </a:rPr>
              <a:t>Funding for transportation to/from the non-medical therapy may be offered if needed and </a:t>
            </a:r>
            <a:br>
              <a:rPr lang="en" sz="1500">
                <a:solidFill>
                  <a:srgbClr val="3F3F3F"/>
                </a:solidFill>
              </a:rPr>
            </a:br>
            <a:r>
              <a:rPr lang="en" sz="1500">
                <a:solidFill>
                  <a:srgbClr val="3F3F3F"/>
                </a:solidFill>
              </a:rPr>
              <a:t>would be done through a TSR</a:t>
            </a:r>
            <a:endParaRPr sz="1100"/>
          </a:p>
        </p:txBody>
      </p:sp>
      <p:grpSp>
        <p:nvGrpSpPr>
          <p:cNvPr id="304" name="Google Shape;304;p35"/>
          <p:cNvGrpSpPr/>
          <p:nvPr/>
        </p:nvGrpSpPr>
        <p:grpSpPr>
          <a:xfrm>
            <a:off x="4241687" y="415640"/>
            <a:ext cx="660600" cy="660600"/>
            <a:chOff x="4378125" y="4484030"/>
            <a:chExt cx="880800" cy="880800"/>
          </a:xfrm>
        </p:grpSpPr>
        <p:sp>
          <p:nvSpPr>
            <p:cNvPr id="305" name="Google Shape;305;p35"/>
            <p:cNvSpPr/>
            <p:nvPr/>
          </p:nvSpPr>
          <p:spPr>
            <a:xfrm>
              <a:off x="4378125" y="4484030"/>
              <a:ext cx="880800" cy="880800"/>
            </a:xfrm>
            <a:prstGeom prst="ellipse">
              <a:avLst/>
            </a:prstGeom>
            <a:solidFill>
              <a:srgbClr val="FBB040"/>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306" name="Google Shape;306;p35"/>
            <p:cNvSpPr/>
            <p:nvPr/>
          </p:nvSpPr>
          <p:spPr>
            <a:xfrm>
              <a:off x="4582957" y="4545828"/>
              <a:ext cx="462000" cy="769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chemeClr val="lt1"/>
                  </a:solidFill>
                  <a:latin typeface="Anton"/>
                  <a:ea typeface="Anton"/>
                  <a:cs typeface="Anton"/>
                  <a:sym typeface="Anton"/>
                </a:rPr>
                <a:t>3</a:t>
              </a:r>
              <a:endParaRPr sz="3300">
                <a:solidFill>
                  <a:schemeClr val="lt1"/>
                </a:solidFill>
                <a:latin typeface="Anton"/>
                <a:ea typeface="Anton"/>
                <a:cs typeface="Anton"/>
                <a:sym typeface="Anton"/>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p36"/>
          <p:cNvGrpSpPr/>
          <p:nvPr/>
        </p:nvGrpSpPr>
        <p:grpSpPr>
          <a:xfrm>
            <a:off x="6" y="-65198"/>
            <a:ext cx="4792306" cy="2666332"/>
            <a:chOff x="-221741" y="528634"/>
            <a:chExt cx="6389741" cy="3555110"/>
          </a:xfrm>
        </p:grpSpPr>
        <p:sp>
          <p:nvSpPr>
            <p:cNvPr id="312" name="Google Shape;312;p36"/>
            <p:cNvSpPr txBox="1"/>
            <p:nvPr/>
          </p:nvSpPr>
          <p:spPr>
            <a:xfrm rot="-705221">
              <a:off x="-203442" y="1058798"/>
              <a:ext cx="5279703" cy="722573"/>
            </a:xfrm>
            <a:prstGeom prst="rect">
              <a:avLst/>
            </a:prstGeom>
            <a:solidFill>
              <a:srgbClr val="FBB040"/>
            </a:solidFill>
            <a:ln>
              <a:noFill/>
            </a:ln>
          </p:spPr>
          <p:txBody>
            <a:bodyPr spcFirstLastPara="1" wrap="square" lIns="94300" tIns="94300" rIns="94300" bIns="94300" anchor="ctr" anchorCtr="0">
              <a:noAutofit/>
            </a:bodyPr>
            <a:lstStyle/>
            <a:p>
              <a:pPr marL="0" marR="0" lvl="0" indent="0" algn="l" rtl="0">
                <a:lnSpc>
                  <a:spcPct val="90000"/>
                </a:lnSpc>
                <a:spcBef>
                  <a:spcPts val="0"/>
                </a:spcBef>
                <a:spcAft>
                  <a:spcPts val="0"/>
                </a:spcAft>
                <a:buClr>
                  <a:schemeClr val="lt1"/>
                </a:buClr>
                <a:buSzPts val="2500"/>
                <a:buFont typeface="Century Gothic"/>
                <a:buNone/>
              </a:pPr>
              <a:r>
                <a:rPr lang="en" sz="2500">
                  <a:solidFill>
                    <a:schemeClr val="lt1"/>
                  </a:solidFill>
                  <a:latin typeface="Century Gothic"/>
                  <a:ea typeface="Century Gothic"/>
                  <a:cs typeface="Century Gothic"/>
                  <a:sym typeface="Century Gothic"/>
                </a:rPr>
                <a:t>Non-Medical Therapies</a:t>
              </a:r>
              <a:endParaRPr sz="1100"/>
            </a:p>
          </p:txBody>
        </p:sp>
        <p:sp>
          <p:nvSpPr>
            <p:cNvPr id="313" name="Google Shape;313;p36"/>
            <p:cNvSpPr/>
            <p:nvPr/>
          </p:nvSpPr>
          <p:spPr>
            <a:xfrm>
              <a:off x="0" y="2162844"/>
              <a:ext cx="6168000" cy="19209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14" name="Google Shape;314;p36"/>
            <p:cNvSpPr txBox="1"/>
            <p:nvPr/>
          </p:nvSpPr>
          <p:spPr>
            <a:xfrm>
              <a:off x="0" y="2162844"/>
              <a:ext cx="6168000" cy="1920900"/>
            </a:xfrm>
            <a:prstGeom prst="rect">
              <a:avLst/>
            </a:prstGeom>
            <a:noFill/>
            <a:ln>
              <a:noFill/>
            </a:ln>
          </p:spPr>
          <p:txBody>
            <a:bodyPr spcFirstLastPara="1" wrap="square" lIns="146875" tIns="26675" rIns="149350" bIns="26675" anchor="t" anchorCtr="0">
              <a:noAutofit/>
            </a:bodyPr>
            <a:lstStyle/>
            <a:p>
              <a:pPr marL="215900" marR="0" lvl="1" indent="-209550" algn="l" rtl="0">
                <a:lnSpc>
                  <a:spcPct val="90000"/>
                </a:lnSpc>
                <a:spcBef>
                  <a:spcPts val="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Art, Music, Dance Therapy</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Equine Therapy</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Animal Assisted Therapy</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Some Adaptive Programs</a:t>
              </a:r>
              <a:endParaRPr sz="1100"/>
            </a:p>
          </p:txBody>
        </p:sp>
      </p:grpSp>
      <p:pic>
        <p:nvPicPr>
          <p:cNvPr id="315" name="Google Shape;315;p36" descr="8 benefits of equine therapy - Seriously Equestrian"/>
          <p:cNvPicPr preferRelativeResize="0"/>
          <p:nvPr/>
        </p:nvPicPr>
        <p:blipFill rotWithShape="1">
          <a:blip r:embed="rId3">
            <a:alphaModFix/>
          </a:blip>
          <a:srcRect/>
          <a:stretch/>
        </p:blipFill>
        <p:spPr>
          <a:xfrm>
            <a:off x="4245745" y="394092"/>
            <a:ext cx="4744526" cy="1875452"/>
          </a:xfrm>
          <a:prstGeom prst="rect">
            <a:avLst/>
          </a:prstGeom>
          <a:noFill/>
          <a:ln>
            <a:noFill/>
          </a:ln>
        </p:spPr>
      </p:pic>
      <p:pic>
        <p:nvPicPr>
          <p:cNvPr id="316" name="Google Shape;316;p36" descr="Music Therapy Pune: How Music Therapy Can Helps Children with Autism?"/>
          <p:cNvPicPr preferRelativeResize="0"/>
          <p:nvPr/>
        </p:nvPicPr>
        <p:blipFill rotWithShape="1">
          <a:blip r:embed="rId4">
            <a:alphaModFix/>
          </a:blip>
          <a:srcRect/>
          <a:stretch/>
        </p:blipFill>
        <p:spPr>
          <a:xfrm>
            <a:off x="4245745" y="2362121"/>
            <a:ext cx="2652836" cy="2123125"/>
          </a:xfrm>
          <a:prstGeom prst="rect">
            <a:avLst/>
          </a:prstGeom>
          <a:noFill/>
          <a:ln>
            <a:noFill/>
          </a:ln>
        </p:spPr>
      </p:pic>
      <p:pic>
        <p:nvPicPr>
          <p:cNvPr id="317" name="Google Shape;317;p36" descr="Art Therapy Helps Marine Heal From Traumatic Brain Injury &gt; U.S. DEPARTMENT OF DEFENSE &gt; Article"/>
          <p:cNvPicPr preferRelativeResize="0"/>
          <p:nvPr/>
        </p:nvPicPr>
        <p:blipFill rotWithShape="1">
          <a:blip r:embed="rId5">
            <a:alphaModFix/>
          </a:blip>
          <a:srcRect/>
          <a:stretch/>
        </p:blipFill>
        <p:spPr>
          <a:xfrm>
            <a:off x="7044314" y="2362121"/>
            <a:ext cx="1945956" cy="2123124"/>
          </a:xfrm>
          <a:prstGeom prst="rect">
            <a:avLst/>
          </a:prstGeom>
          <a:noFill/>
          <a:ln>
            <a:noFill/>
          </a:ln>
        </p:spPr>
      </p:pic>
      <p:grpSp>
        <p:nvGrpSpPr>
          <p:cNvPr id="318" name="Google Shape;318;p36"/>
          <p:cNvGrpSpPr/>
          <p:nvPr/>
        </p:nvGrpSpPr>
        <p:grpSpPr>
          <a:xfrm>
            <a:off x="119982" y="2574662"/>
            <a:ext cx="4038899" cy="1844775"/>
            <a:chOff x="657" y="336727"/>
            <a:chExt cx="5385199" cy="2459700"/>
          </a:xfrm>
        </p:grpSpPr>
        <p:sp>
          <p:nvSpPr>
            <p:cNvPr id="319" name="Google Shape;319;p36"/>
            <p:cNvSpPr/>
            <p:nvPr/>
          </p:nvSpPr>
          <p:spPr>
            <a:xfrm>
              <a:off x="657" y="338950"/>
              <a:ext cx="2564400" cy="2455200"/>
            </a:xfrm>
            <a:prstGeom prst="rect">
              <a:avLst/>
            </a:prstGeom>
            <a:solidFill>
              <a:srgbClr val="EB770F"/>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0" name="Google Shape;320;p36"/>
            <p:cNvSpPr txBox="1"/>
            <p:nvPr/>
          </p:nvSpPr>
          <p:spPr>
            <a:xfrm>
              <a:off x="657" y="338950"/>
              <a:ext cx="2564400" cy="2455200"/>
            </a:xfrm>
            <a:prstGeom prst="rect">
              <a:avLst/>
            </a:prstGeom>
            <a:noFill/>
            <a:ln>
              <a:noFill/>
            </a:ln>
          </p:spPr>
          <p:txBody>
            <a:bodyPr spcFirstLastPara="1" wrap="square" lIns="48575" tIns="48575" rIns="48575" bIns="4857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n" sz="1300" u="sng">
                  <a:solidFill>
                    <a:schemeClr val="lt1"/>
                  </a:solidFill>
                  <a:latin typeface="Century Gothic"/>
                  <a:ea typeface="Century Gothic"/>
                  <a:cs typeface="Century Gothic"/>
                  <a:sym typeface="Century Gothic"/>
                </a:rPr>
                <a:t>Music, Art, Dance Therapies:</a:t>
              </a:r>
              <a:endParaRPr sz="1100"/>
            </a:p>
            <a:p>
              <a:pPr marL="0" marR="0" lvl="0" indent="0" algn="ctr" rtl="0">
                <a:lnSpc>
                  <a:spcPct val="90000"/>
                </a:lnSpc>
                <a:spcBef>
                  <a:spcPts val="400"/>
                </a:spcBef>
                <a:spcAft>
                  <a:spcPts val="0"/>
                </a:spcAft>
                <a:buClr>
                  <a:schemeClr val="lt1"/>
                </a:buClr>
                <a:buSzPts val="1300"/>
                <a:buFont typeface="Century Gothic"/>
                <a:buNone/>
              </a:pPr>
              <a:r>
                <a:rPr lang="en" sz="1300" i="1">
                  <a:solidFill>
                    <a:schemeClr val="lt1"/>
                  </a:solidFill>
                  <a:latin typeface="Century Gothic"/>
                  <a:ea typeface="Century Gothic"/>
                  <a:cs typeface="Century Gothic"/>
                  <a:sym typeface="Century Gothic"/>
                </a:rPr>
                <a:t>Providers must have current registration with the American Music/Art/Dance Therapy Association.</a:t>
              </a:r>
              <a:endParaRPr sz="1300">
                <a:solidFill>
                  <a:schemeClr val="lt1"/>
                </a:solidFill>
                <a:latin typeface="Century Gothic"/>
                <a:ea typeface="Century Gothic"/>
                <a:cs typeface="Century Gothic"/>
                <a:sym typeface="Century Gothic"/>
              </a:endParaRPr>
            </a:p>
          </p:txBody>
        </p:sp>
        <p:sp>
          <p:nvSpPr>
            <p:cNvPr id="321" name="Google Shape;321;p36"/>
            <p:cNvSpPr/>
            <p:nvPr/>
          </p:nvSpPr>
          <p:spPr>
            <a:xfrm>
              <a:off x="2821456" y="336727"/>
              <a:ext cx="2564400" cy="2459700"/>
            </a:xfrm>
            <a:prstGeom prst="rect">
              <a:avLst/>
            </a:prstGeom>
            <a:solidFill>
              <a:srgbClr val="EBBD31"/>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2" name="Google Shape;322;p36"/>
            <p:cNvSpPr txBox="1"/>
            <p:nvPr/>
          </p:nvSpPr>
          <p:spPr>
            <a:xfrm>
              <a:off x="2821456" y="336727"/>
              <a:ext cx="2564400" cy="2459700"/>
            </a:xfrm>
            <a:prstGeom prst="rect">
              <a:avLst/>
            </a:prstGeom>
            <a:noFill/>
            <a:ln>
              <a:noFill/>
            </a:ln>
          </p:spPr>
          <p:txBody>
            <a:bodyPr spcFirstLastPara="1" wrap="square" lIns="48575" tIns="48575" rIns="48575" bIns="4857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n" sz="1300" u="sng">
                  <a:solidFill>
                    <a:schemeClr val="lt1"/>
                  </a:solidFill>
                  <a:latin typeface="Century Gothic"/>
                  <a:ea typeface="Century Gothic"/>
                  <a:cs typeface="Century Gothic"/>
                  <a:sym typeface="Century Gothic"/>
                </a:rPr>
                <a:t>Specialized Recreational Therapy:</a:t>
              </a:r>
              <a:r>
                <a:rPr lang="en" sz="1300" u="none">
                  <a:solidFill>
                    <a:schemeClr val="lt1"/>
                  </a:solidFill>
                  <a:latin typeface="Century Gothic"/>
                  <a:ea typeface="Century Gothic"/>
                  <a:cs typeface="Century Gothic"/>
                  <a:sym typeface="Century Gothic"/>
                </a:rPr>
                <a:t> </a:t>
              </a:r>
              <a:endParaRPr sz="1100"/>
            </a:p>
            <a:p>
              <a:pPr marL="0" marR="0" lvl="0" indent="0" algn="ctr" rtl="0">
                <a:lnSpc>
                  <a:spcPct val="90000"/>
                </a:lnSpc>
                <a:spcBef>
                  <a:spcPts val="400"/>
                </a:spcBef>
                <a:spcAft>
                  <a:spcPts val="0"/>
                </a:spcAft>
                <a:buClr>
                  <a:schemeClr val="lt1"/>
                </a:buClr>
                <a:buSzPts val="1300"/>
                <a:buFont typeface="Century Gothic"/>
                <a:buNone/>
              </a:pPr>
              <a:r>
                <a:rPr lang="en" sz="1300" i="1">
                  <a:solidFill>
                    <a:schemeClr val="lt1"/>
                  </a:solidFill>
                  <a:latin typeface="Century Gothic"/>
                  <a:ea typeface="Century Gothic"/>
                  <a:cs typeface="Century Gothic"/>
                  <a:sym typeface="Century Gothic"/>
                </a:rPr>
                <a:t>Providers must be certified/credentialed in their field.</a:t>
              </a:r>
              <a:endParaRPr sz="1300">
                <a:solidFill>
                  <a:schemeClr val="lt1"/>
                </a:solidFill>
                <a:latin typeface="Century Gothic"/>
                <a:ea typeface="Century Gothic"/>
                <a:cs typeface="Century Gothic"/>
                <a:sym typeface="Century Gothic"/>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37" descr="Checklist"/>
          <p:cNvPicPr preferRelativeResize="0"/>
          <p:nvPr/>
        </p:nvPicPr>
        <p:blipFill rotWithShape="1">
          <a:blip r:embed="rId3">
            <a:alphaModFix/>
          </a:blip>
          <a:srcRect/>
          <a:stretch/>
        </p:blipFill>
        <p:spPr>
          <a:xfrm rot="-1311744">
            <a:off x="2608790" y="846355"/>
            <a:ext cx="2117937" cy="2117937"/>
          </a:xfrm>
          <a:prstGeom prst="rect">
            <a:avLst/>
          </a:prstGeom>
          <a:noFill/>
          <a:ln>
            <a:noFill/>
          </a:ln>
          <a:effectLst>
            <a:outerShdw blurRad="50800" dist="38100" dir="2700000" algn="tl" rotWithShape="0">
              <a:srgbClr val="000000">
                <a:alpha val="40000"/>
              </a:srgbClr>
            </a:outerShdw>
          </a:effectLst>
        </p:spPr>
      </p:pic>
      <p:sp>
        <p:nvSpPr>
          <p:cNvPr id="328" name="Google Shape;328;p37"/>
          <p:cNvSpPr txBox="1">
            <a:spLocks noGrp="1"/>
          </p:cNvSpPr>
          <p:nvPr>
            <p:ph type="ctrTitle"/>
          </p:nvPr>
        </p:nvSpPr>
        <p:spPr>
          <a:xfrm>
            <a:off x="3350870" y="1151929"/>
            <a:ext cx="5503800" cy="28398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346295"/>
              </a:buClr>
              <a:buSzPts val="5000"/>
              <a:buFont typeface="Arial"/>
              <a:buNone/>
            </a:pPr>
            <a:r>
              <a:rPr lang="en" sz="5000" cap="none">
                <a:solidFill>
                  <a:srgbClr val="346295"/>
                </a:solidFill>
                <a:latin typeface="Arial"/>
                <a:ea typeface="Arial"/>
                <a:cs typeface="Arial"/>
                <a:sym typeface="Arial"/>
              </a:rPr>
              <a:t>PROCESS</a:t>
            </a:r>
            <a:br>
              <a:rPr lang="en" sz="5000" cap="none">
                <a:solidFill>
                  <a:srgbClr val="346295"/>
                </a:solidFill>
                <a:latin typeface="Arial"/>
                <a:ea typeface="Arial"/>
                <a:cs typeface="Arial"/>
                <a:sym typeface="Arial"/>
              </a:rPr>
            </a:br>
            <a:r>
              <a:rPr lang="en" sz="5000" cap="none">
                <a:solidFill>
                  <a:srgbClr val="346295"/>
                </a:solidFill>
                <a:latin typeface="Arial"/>
                <a:ea typeface="Arial"/>
                <a:cs typeface="Arial"/>
                <a:sym typeface="Arial"/>
              </a:rPr>
              <a:t>FOR</a:t>
            </a:r>
            <a:br>
              <a:rPr lang="en" sz="5000" cap="none">
                <a:solidFill>
                  <a:srgbClr val="346295"/>
                </a:solidFill>
                <a:latin typeface="Arial"/>
                <a:ea typeface="Arial"/>
                <a:cs typeface="Arial"/>
                <a:sym typeface="Arial"/>
              </a:rPr>
            </a:br>
            <a:r>
              <a:rPr lang="en" sz="5000" cap="none">
                <a:solidFill>
                  <a:srgbClr val="346295"/>
                </a:solidFill>
                <a:latin typeface="Arial"/>
                <a:ea typeface="Arial"/>
                <a:cs typeface="Arial"/>
                <a:sym typeface="Arial"/>
              </a:rPr>
              <a:t>REQUESTING</a:t>
            </a:r>
            <a:br>
              <a:rPr lang="en" sz="5000" cap="none">
                <a:solidFill>
                  <a:srgbClr val="346295"/>
                </a:solidFill>
                <a:latin typeface="Arial"/>
                <a:ea typeface="Arial"/>
                <a:cs typeface="Arial"/>
                <a:sym typeface="Arial"/>
              </a:rPr>
            </a:br>
            <a:r>
              <a:rPr lang="en" sz="5000" cap="none">
                <a:solidFill>
                  <a:srgbClr val="346295"/>
                </a:solidFill>
                <a:latin typeface="Arial"/>
                <a:ea typeface="Arial"/>
                <a:cs typeface="Arial"/>
                <a:sym typeface="Arial"/>
              </a:rPr>
              <a:t>SERVICES</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8"/>
          <p:cNvSpPr txBox="1">
            <a:spLocks noGrp="1"/>
          </p:cNvSpPr>
          <p:nvPr>
            <p:ph type="title"/>
          </p:nvPr>
        </p:nvSpPr>
        <p:spPr>
          <a:xfrm>
            <a:off x="867866" y="1098059"/>
            <a:ext cx="7402200" cy="5715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346295"/>
              </a:buClr>
              <a:buSzPts val="2700"/>
              <a:buFont typeface="Arial"/>
              <a:buNone/>
            </a:pPr>
            <a:r>
              <a:rPr lang="en" sz="2700">
                <a:solidFill>
                  <a:srgbClr val="346295"/>
                </a:solidFill>
              </a:rPr>
              <a:t>Client</a:t>
            </a:r>
            <a:r>
              <a:rPr lang="en" sz="2700" cap="none">
                <a:solidFill>
                  <a:srgbClr val="346295"/>
                </a:solidFill>
                <a:latin typeface="Arial"/>
                <a:ea typeface="Arial"/>
                <a:cs typeface="Arial"/>
                <a:sym typeface="Arial"/>
              </a:rPr>
              <a:t> Responsibilities:</a:t>
            </a:r>
            <a:endParaRPr sz="1100"/>
          </a:p>
        </p:txBody>
      </p:sp>
      <p:sp>
        <p:nvSpPr>
          <p:cNvPr id="334" name="Google Shape;334;p38"/>
          <p:cNvSpPr txBox="1">
            <a:spLocks noGrp="1"/>
          </p:cNvSpPr>
          <p:nvPr>
            <p:ph type="body" idx="1"/>
          </p:nvPr>
        </p:nvSpPr>
        <p:spPr>
          <a:xfrm>
            <a:off x="489376" y="1691814"/>
            <a:ext cx="5475000" cy="3192000"/>
          </a:xfrm>
          <a:prstGeom prst="rect">
            <a:avLst/>
          </a:prstGeom>
          <a:noFill/>
          <a:ln>
            <a:noFill/>
          </a:ln>
        </p:spPr>
        <p:txBody>
          <a:bodyPr spcFirstLastPara="1" wrap="square" lIns="68575" tIns="34275" rIns="68575" bIns="34275" anchor="t" anchorCtr="0">
            <a:noAutofit/>
          </a:bodyPr>
          <a:lstStyle/>
          <a:p>
            <a:pPr marL="254000" marR="0" lvl="1" indent="-260350" algn="l" rtl="0">
              <a:lnSpc>
                <a:spcPct val="100000"/>
              </a:lnSpc>
              <a:spcBef>
                <a:spcPts val="0"/>
              </a:spcBef>
              <a:spcAft>
                <a:spcPts val="0"/>
              </a:spcAft>
              <a:buClr>
                <a:srgbClr val="DF5F41"/>
              </a:buClr>
              <a:buSzPts val="1700"/>
              <a:buFont typeface="Arimo"/>
              <a:buChar char="➢"/>
            </a:pPr>
            <a:r>
              <a:rPr lang="en" sz="1700" b="1" i="0" u="none" strike="noStrike" cap="none">
                <a:solidFill>
                  <a:srgbClr val="3F3F3F"/>
                </a:solidFill>
                <a:latin typeface="Arial"/>
                <a:ea typeface="Arial"/>
                <a:cs typeface="Arial"/>
                <a:sym typeface="Arial"/>
              </a:rPr>
              <a:t>IDENTIFY </a:t>
            </a:r>
            <a:r>
              <a:rPr lang="en" sz="1700" b="0" i="0" u="none" strike="noStrike" cap="none">
                <a:solidFill>
                  <a:srgbClr val="3F3F3F"/>
                </a:solidFill>
                <a:latin typeface="Arial"/>
                <a:ea typeface="Arial"/>
                <a:cs typeface="Arial"/>
                <a:sym typeface="Arial"/>
              </a:rPr>
              <a:t>a social recreation organization agency/provider for the social recreation activity </a:t>
            </a:r>
            <a:r>
              <a:rPr lang="en" sz="1700">
                <a:solidFill>
                  <a:srgbClr val="3F3F3F"/>
                </a:solidFill>
              </a:rPr>
              <a:t>they </a:t>
            </a:r>
            <a:r>
              <a:rPr lang="en" sz="1700" b="0" i="0" u="none" strike="noStrike" cap="none">
                <a:solidFill>
                  <a:srgbClr val="3F3F3F"/>
                </a:solidFill>
                <a:latin typeface="Arial"/>
                <a:ea typeface="Arial"/>
                <a:cs typeface="Arial"/>
                <a:sym typeface="Arial"/>
              </a:rPr>
              <a:t>are requesting.</a:t>
            </a:r>
            <a:endParaRPr sz="1100"/>
          </a:p>
          <a:p>
            <a:pPr marL="254000" marR="0" lvl="1" indent="-260350" algn="l" rtl="0">
              <a:lnSpc>
                <a:spcPct val="100000"/>
              </a:lnSpc>
              <a:spcBef>
                <a:spcPts val="1400"/>
              </a:spcBef>
              <a:spcAft>
                <a:spcPts val="0"/>
              </a:spcAft>
              <a:buClr>
                <a:srgbClr val="DF5F41"/>
              </a:buClr>
              <a:buSzPts val="1700"/>
              <a:buFont typeface="Arimo"/>
              <a:buChar char="➢"/>
            </a:pPr>
            <a:r>
              <a:rPr lang="en" sz="1700" b="1" i="0" u="none" strike="noStrike" cap="none">
                <a:solidFill>
                  <a:srgbClr val="3F3F3F"/>
                </a:solidFill>
                <a:latin typeface="Arial"/>
                <a:ea typeface="Arial"/>
                <a:cs typeface="Arial"/>
                <a:sym typeface="Arial"/>
              </a:rPr>
              <a:t>ASK </a:t>
            </a:r>
            <a:r>
              <a:rPr lang="en" sz="1700" b="0" i="0" u="none" strike="noStrike" cap="none">
                <a:solidFill>
                  <a:srgbClr val="3F3F3F"/>
                </a:solidFill>
                <a:latin typeface="Arial"/>
                <a:ea typeface="Arial"/>
                <a:cs typeface="Arial"/>
                <a:sym typeface="Arial"/>
              </a:rPr>
              <a:t>the provider if they are willing to become vendored with SDRC or accept payment through SDRC's Financial Management Service (the FMS).</a:t>
            </a:r>
            <a:endParaRPr sz="1100"/>
          </a:p>
          <a:p>
            <a:pPr marL="254000" marR="0" lvl="1" indent="-260350" algn="l" rtl="0">
              <a:lnSpc>
                <a:spcPct val="100000"/>
              </a:lnSpc>
              <a:spcBef>
                <a:spcPts val="1400"/>
              </a:spcBef>
              <a:spcAft>
                <a:spcPts val="0"/>
              </a:spcAft>
              <a:buClr>
                <a:srgbClr val="DF5F41"/>
              </a:buClr>
              <a:buSzPts val="1700"/>
              <a:buFont typeface="Arimo"/>
              <a:buChar char="➢"/>
            </a:pPr>
            <a:r>
              <a:rPr lang="en" sz="1700" b="1" i="0" u="none" strike="noStrike" cap="none">
                <a:solidFill>
                  <a:srgbClr val="3F3F3F"/>
                </a:solidFill>
                <a:latin typeface="Arial"/>
                <a:ea typeface="Arial"/>
                <a:cs typeface="Arial"/>
                <a:sym typeface="Arial"/>
              </a:rPr>
              <a:t>PROVIDE </a:t>
            </a:r>
            <a:r>
              <a:rPr lang="en" sz="1700" b="0" i="0" u="none" strike="noStrike" cap="none">
                <a:solidFill>
                  <a:srgbClr val="3F3F3F"/>
                </a:solidFill>
                <a:latin typeface="Arial"/>
                <a:ea typeface="Arial"/>
                <a:cs typeface="Arial"/>
                <a:sym typeface="Arial"/>
              </a:rPr>
              <a:t>the bill payment procedure to the provider if the provider is willing to work with FMS. </a:t>
            </a:r>
            <a:endParaRPr sz="1700" b="1" i="0" u="none" strike="noStrike" cap="none">
              <a:solidFill>
                <a:srgbClr val="3F3F3F"/>
              </a:solidFill>
              <a:latin typeface="Arial"/>
              <a:ea typeface="Arial"/>
              <a:cs typeface="Arial"/>
              <a:sym typeface="Arial"/>
            </a:endParaRPr>
          </a:p>
          <a:p>
            <a:pPr marL="254000" marR="0" lvl="1" indent="-260350" algn="l" rtl="0">
              <a:lnSpc>
                <a:spcPct val="100000"/>
              </a:lnSpc>
              <a:spcBef>
                <a:spcPts val="1400"/>
              </a:spcBef>
              <a:spcAft>
                <a:spcPts val="0"/>
              </a:spcAft>
              <a:buClr>
                <a:srgbClr val="DF5F41"/>
              </a:buClr>
              <a:buSzPts val="1700"/>
              <a:buFont typeface="Arimo"/>
              <a:buChar char="➢"/>
            </a:pPr>
            <a:r>
              <a:rPr lang="en" sz="1700" b="1" i="0" u="none" strike="noStrike" cap="none">
                <a:solidFill>
                  <a:srgbClr val="3F3F3F"/>
                </a:solidFill>
                <a:latin typeface="Arial"/>
                <a:ea typeface="Arial"/>
                <a:cs typeface="Arial"/>
                <a:sym typeface="Arial"/>
              </a:rPr>
              <a:t>GATHER </a:t>
            </a:r>
            <a:r>
              <a:rPr lang="en" sz="1700" b="0" i="0" u="none" strike="noStrike" cap="none">
                <a:solidFill>
                  <a:srgbClr val="3F3F3F"/>
                </a:solidFill>
                <a:latin typeface="Arial"/>
                <a:ea typeface="Arial"/>
                <a:cs typeface="Arial"/>
                <a:sym typeface="Arial"/>
              </a:rPr>
              <a:t>information</a:t>
            </a:r>
            <a:r>
              <a:rPr lang="en" sz="1700" b="1" i="0" u="none" strike="noStrike" cap="none">
                <a:solidFill>
                  <a:srgbClr val="3F3F3F"/>
                </a:solidFill>
                <a:latin typeface="Arial"/>
                <a:ea typeface="Arial"/>
                <a:cs typeface="Arial"/>
                <a:sym typeface="Arial"/>
              </a:rPr>
              <a:t> </a:t>
            </a:r>
            <a:r>
              <a:rPr lang="en" sz="1700" b="0" i="0" u="none" strike="noStrike" cap="none">
                <a:solidFill>
                  <a:srgbClr val="3F3F3F"/>
                </a:solidFill>
                <a:latin typeface="Arial"/>
                <a:ea typeface="Arial"/>
                <a:cs typeface="Arial"/>
                <a:sym typeface="Arial"/>
              </a:rPr>
              <a:t>to provide to service coordinator.</a:t>
            </a:r>
            <a:endParaRPr sz="1100"/>
          </a:p>
        </p:txBody>
      </p:sp>
      <p:pic>
        <p:nvPicPr>
          <p:cNvPr id="335" name="Google Shape;335;p38"/>
          <p:cNvPicPr preferRelativeResize="0"/>
          <p:nvPr/>
        </p:nvPicPr>
        <p:blipFill rotWithShape="1">
          <a:blip r:embed="rId3">
            <a:alphaModFix/>
          </a:blip>
          <a:srcRect/>
          <a:stretch/>
        </p:blipFill>
        <p:spPr>
          <a:xfrm>
            <a:off x="5964382" y="1919185"/>
            <a:ext cx="2871999" cy="223946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9"/>
          <p:cNvSpPr txBox="1">
            <a:spLocks noGrp="1"/>
          </p:cNvSpPr>
          <p:nvPr>
            <p:ph type="title"/>
          </p:nvPr>
        </p:nvSpPr>
        <p:spPr>
          <a:xfrm>
            <a:off x="201146" y="976392"/>
            <a:ext cx="8741700" cy="546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rgbClr val="346295"/>
              </a:buClr>
              <a:buSzPts val="2700"/>
              <a:buFont typeface="Arial"/>
              <a:buNone/>
            </a:pPr>
            <a:r>
              <a:rPr lang="en" sz="2700">
                <a:solidFill>
                  <a:srgbClr val="346295"/>
                </a:solidFill>
              </a:rPr>
              <a:t>Client Responsibilities </a:t>
            </a:r>
            <a:r>
              <a:rPr lang="en" sz="1800" i="1">
                <a:solidFill>
                  <a:srgbClr val="346295"/>
                </a:solidFill>
              </a:rPr>
              <a:t>continued</a:t>
            </a:r>
            <a:endParaRPr sz="1100"/>
          </a:p>
        </p:txBody>
      </p:sp>
      <p:sp>
        <p:nvSpPr>
          <p:cNvPr id="341" name="Google Shape;341;p39"/>
          <p:cNvSpPr txBox="1">
            <a:spLocks noGrp="1"/>
          </p:cNvSpPr>
          <p:nvPr>
            <p:ph type="body" idx="1"/>
          </p:nvPr>
        </p:nvSpPr>
        <p:spPr>
          <a:xfrm>
            <a:off x="768829" y="1601216"/>
            <a:ext cx="6303900" cy="3058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500" b="1">
                <a:solidFill>
                  <a:srgbClr val="3F3F3F"/>
                </a:solidFill>
              </a:rPr>
              <a:t>Share With Your Service Coordinator:</a:t>
            </a:r>
            <a:endParaRPr sz="1500" b="1">
              <a:solidFill>
                <a:srgbClr val="3F3F3F"/>
              </a:solidFill>
            </a:endParaRPr>
          </a:p>
          <a:p>
            <a:pPr marL="304800" marR="0" lvl="1" indent="-311150" algn="l" rtl="0">
              <a:lnSpc>
                <a:spcPct val="100000"/>
              </a:lnSpc>
              <a:spcBef>
                <a:spcPts val="0"/>
              </a:spcBef>
              <a:spcAft>
                <a:spcPts val="0"/>
              </a:spcAft>
              <a:buClr>
                <a:srgbClr val="FBB040"/>
              </a:buClr>
              <a:buSzPts val="1900"/>
              <a:buFont typeface="Noto Sans Symbols"/>
              <a:buChar char="✔"/>
            </a:pPr>
            <a:r>
              <a:rPr lang="en" sz="1500" b="1" i="0" u="none" strike="noStrike" cap="none">
                <a:solidFill>
                  <a:srgbClr val="3F3F3F"/>
                </a:solidFill>
                <a:latin typeface="Arial"/>
                <a:ea typeface="Arial"/>
                <a:cs typeface="Arial"/>
                <a:sym typeface="Arial"/>
              </a:rPr>
              <a:t>Name </a:t>
            </a:r>
            <a:r>
              <a:rPr lang="en" sz="1500" b="0" i="0" u="none" strike="noStrike" cap="none">
                <a:solidFill>
                  <a:srgbClr val="3F3F3F"/>
                </a:solidFill>
                <a:latin typeface="Arial"/>
                <a:ea typeface="Arial"/>
                <a:cs typeface="Arial"/>
                <a:sym typeface="Arial"/>
              </a:rPr>
              <a:t>of social recreation agency/provider</a:t>
            </a:r>
            <a:endParaRPr sz="1100"/>
          </a:p>
          <a:p>
            <a:pPr marL="304800" marR="0" lvl="1" indent="-311150" algn="l" rtl="0">
              <a:lnSpc>
                <a:spcPct val="100000"/>
              </a:lnSpc>
              <a:spcBef>
                <a:spcPts val="600"/>
              </a:spcBef>
              <a:spcAft>
                <a:spcPts val="0"/>
              </a:spcAft>
              <a:buClr>
                <a:srgbClr val="FBB040"/>
              </a:buClr>
              <a:buSzPts val="1900"/>
              <a:buFont typeface="Noto Sans Symbols"/>
              <a:buChar char="✔"/>
            </a:pPr>
            <a:r>
              <a:rPr lang="en" sz="1500" b="1" i="0" u="none" strike="noStrike" cap="none">
                <a:solidFill>
                  <a:srgbClr val="3F3F3F"/>
                </a:solidFill>
                <a:latin typeface="Arial"/>
                <a:ea typeface="Arial"/>
                <a:cs typeface="Arial"/>
                <a:sym typeface="Arial"/>
              </a:rPr>
              <a:t>Confirmation</a:t>
            </a:r>
            <a:r>
              <a:rPr lang="en" sz="1500" b="0" i="0" u="none" strike="noStrike" cap="none">
                <a:solidFill>
                  <a:srgbClr val="3F3F3F"/>
                </a:solidFill>
                <a:latin typeface="Arial"/>
                <a:ea typeface="Arial"/>
                <a:cs typeface="Arial"/>
                <a:sym typeface="Arial"/>
              </a:rPr>
              <a:t> they are willing to accept payment through FMS</a:t>
            </a:r>
            <a:endParaRPr sz="1100"/>
          </a:p>
          <a:p>
            <a:pPr marL="304800" marR="0" lvl="1" indent="-311150" algn="l" rtl="0">
              <a:lnSpc>
                <a:spcPct val="100000"/>
              </a:lnSpc>
              <a:spcBef>
                <a:spcPts val="600"/>
              </a:spcBef>
              <a:spcAft>
                <a:spcPts val="0"/>
              </a:spcAft>
              <a:buClr>
                <a:srgbClr val="FBB040"/>
              </a:buClr>
              <a:buSzPts val="1900"/>
              <a:buFont typeface="Noto Sans Symbols"/>
              <a:buChar char="✔"/>
            </a:pPr>
            <a:r>
              <a:rPr lang="en" sz="1500" b="1" i="0" u="none" strike="noStrike" cap="none">
                <a:solidFill>
                  <a:srgbClr val="3F3F3F"/>
                </a:solidFill>
                <a:latin typeface="Arial"/>
                <a:ea typeface="Arial"/>
                <a:cs typeface="Arial"/>
                <a:sym typeface="Arial"/>
              </a:rPr>
              <a:t>Type</a:t>
            </a:r>
            <a:r>
              <a:rPr lang="en" sz="1500" b="0" i="0" u="none" strike="noStrike" cap="none">
                <a:solidFill>
                  <a:srgbClr val="3F3F3F"/>
                </a:solidFill>
                <a:latin typeface="Arial"/>
                <a:ea typeface="Arial"/>
                <a:cs typeface="Arial"/>
                <a:sym typeface="Arial"/>
              </a:rPr>
              <a:t> </a:t>
            </a:r>
            <a:r>
              <a:rPr lang="en" sz="1500" b="1" i="0" u="none" strike="noStrike" cap="none">
                <a:solidFill>
                  <a:srgbClr val="3F3F3F"/>
                </a:solidFill>
                <a:latin typeface="Arial"/>
                <a:ea typeface="Arial"/>
                <a:cs typeface="Arial"/>
                <a:sym typeface="Arial"/>
              </a:rPr>
              <a:t>of activity </a:t>
            </a:r>
            <a:r>
              <a:rPr lang="en" sz="1500" b="0" i="0" u="none" strike="noStrike" cap="none">
                <a:solidFill>
                  <a:srgbClr val="3F3F3F"/>
                </a:solidFill>
                <a:latin typeface="Arial"/>
                <a:ea typeface="Arial"/>
                <a:cs typeface="Arial"/>
                <a:sym typeface="Arial"/>
              </a:rPr>
              <a:t>(for example swimming, gymnastics, dance)</a:t>
            </a:r>
            <a:endParaRPr sz="1100"/>
          </a:p>
          <a:p>
            <a:pPr marL="304800" marR="0" lvl="1" indent="-311150" algn="l" rtl="0">
              <a:lnSpc>
                <a:spcPct val="100000"/>
              </a:lnSpc>
              <a:spcBef>
                <a:spcPts val="600"/>
              </a:spcBef>
              <a:spcAft>
                <a:spcPts val="0"/>
              </a:spcAft>
              <a:buClr>
                <a:srgbClr val="FBB040"/>
              </a:buClr>
              <a:buSzPts val="1900"/>
              <a:buFont typeface="Noto Sans Symbols"/>
              <a:buChar char="✔"/>
            </a:pPr>
            <a:r>
              <a:rPr lang="en" sz="1500" b="1" i="0" u="none" strike="noStrike" cap="none">
                <a:solidFill>
                  <a:srgbClr val="3F3F3F"/>
                </a:solidFill>
                <a:latin typeface="Arial"/>
                <a:ea typeface="Arial"/>
                <a:cs typeface="Arial"/>
                <a:sym typeface="Arial"/>
              </a:rPr>
              <a:t>Activity setting </a:t>
            </a:r>
            <a:r>
              <a:rPr lang="en" sz="1500" b="0" i="0" u="none" strike="noStrike" cap="none">
                <a:solidFill>
                  <a:srgbClr val="3F3F3F"/>
                </a:solidFill>
                <a:latin typeface="Arial"/>
                <a:ea typeface="Arial"/>
                <a:cs typeface="Arial"/>
                <a:sym typeface="Arial"/>
              </a:rPr>
              <a:t>(individual lessons or groups lessons)</a:t>
            </a:r>
            <a:endParaRPr sz="1100"/>
          </a:p>
          <a:p>
            <a:pPr marL="304800" marR="0" lvl="1" indent="-311150" algn="l" rtl="0">
              <a:lnSpc>
                <a:spcPct val="100000"/>
              </a:lnSpc>
              <a:spcBef>
                <a:spcPts val="600"/>
              </a:spcBef>
              <a:spcAft>
                <a:spcPts val="0"/>
              </a:spcAft>
              <a:buClr>
                <a:srgbClr val="FBB040"/>
              </a:buClr>
              <a:buSzPts val="1900"/>
              <a:buFont typeface="Noto Sans Symbols"/>
              <a:buChar char="✔"/>
            </a:pPr>
            <a:r>
              <a:rPr lang="en" sz="1500" b="1" i="0" u="none" strike="noStrike" cap="none">
                <a:solidFill>
                  <a:srgbClr val="3F3F3F"/>
                </a:solidFill>
                <a:latin typeface="Arial"/>
                <a:ea typeface="Arial"/>
                <a:cs typeface="Arial"/>
                <a:sym typeface="Arial"/>
              </a:rPr>
              <a:t>How often </a:t>
            </a:r>
            <a:r>
              <a:rPr lang="en" sz="1500" b="0" i="0" u="none" strike="noStrike" cap="none">
                <a:solidFill>
                  <a:srgbClr val="3F3F3F"/>
                </a:solidFill>
                <a:latin typeface="Arial"/>
                <a:ea typeface="Arial"/>
                <a:cs typeface="Arial"/>
                <a:sym typeface="Arial"/>
              </a:rPr>
              <a:t>will your child be attending the lesson/class</a:t>
            </a:r>
            <a:endParaRPr sz="1100"/>
          </a:p>
          <a:p>
            <a:pPr marL="304800" marR="0" lvl="1" indent="-311150" algn="l" rtl="0">
              <a:lnSpc>
                <a:spcPct val="100000"/>
              </a:lnSpc>
              <a:spcBef>
                <a:spcPts val="600"/>
              </a:spcBef>
              <a:spcAft>
                <a:spcPts val="0"/>
              </a:spcAft>
              <a:buClr>
                <a:srgbClr val="FBB040"/>
              </a:buClr>
              <a:buSzPts val="1900"/>
              <a:buFont typeface="Noto Sans Symbols"/>
              <a:buChar char="✔"/>
            </a:pPr>
            <a:r>
              <a:rPr lang="en" sz="1500" b="1" i="0" u="none" strike="noStrike" cap="none">
                <a:solidFill>
                  <a:srgbClr val="3F3F3F"/>
                </a:solidFill>
                <a:latin typeface="Arial"/>
                <a:ea typeface="Arial"/>
                <a:cs typeface="Arial"/>
                <a:sym typeface="Arial"/>
              </a:rPr>
              <a:t>Cost </a:t>
            </a:r>
            <a:r>
              <a:rPr lang="en" sz="1500" b="0" i="0" u="none" strike="noStrike" cap="none">
                <a:solidFill>
                  <a:srgbClr val="3F3F3F"/>
                </a:solidFill>
                <a:latin typeface="Arial"/>
                <a:ea typeface="Arial"/>
                <a:cs typeface="Arial"/>
                <a:sym typeface="Arial"/>
              </a:rPr>
              <a:t>of the lesson/class</a:t>
            </a:r>
            <a:endParaRPr sz="1100"/>
          </a:p>
          <a:p>
            <a:pPr marL="304800" marR="0" lvl="1" indent="-311150" algn="l" rtl="0">
              <a:lnSpc>
                <a:spcPct val="100000"/>
              </a:lnSpc>
              <a:spcBef>
                <a:spcPts val="600"/>
              </a:spcBef>
              <a:spcAft>
                <a:spcPts val="0"/>
              </a:spcAft>
              <a:buClr>
                <a:srgbClr val="FBB040"/>
              </a:buClr>
              <a:buSzPts val="1900"/>
              <a:buFont typeface="Noto Sans Symbols"/>
              <a:buChar char="✔"/>
            </a:pPr>
            <a:r>
              <a:rPr lang="en" sz="1500" b="1" i="0" u="none" strike="noStrike" cap="none">
                <a:solidFill>
                  <a:srgbClr val="3F3F3F"/>
                </a:solidFill>
                <a:latin typeface="Arial"/>
                <a:ea typeface="Arial"/>
                <a:cs typeface="Arial"/>
                <a:sym typeface="Arial"/>
              </a:rPr>
              <a:t>How</a:t>
            </a:r>
            <a:r>
              <a:rPr lang="en" sz="1500" b="0" i="0" u="none" strike="noStrike" cap="none">
                <a:solidFill>
                  <a:srgbClr val="3F3F3F"/>
                </a:solidFill>
                <a:latin typeface="Arial"/>
                <a:ea typeface="Arial"/>
                <a:cs typeface="Arial"/>
                <a:sym typeface="Arial"/>
              </a:rPr>
              <a:t> the activity will </a:t>
            </a:r>
            <a:r>
              <a:rPr lang="en" sz="1500" b="1" i="0" u="none" strike="noStrike" cap="none">
                <a:solidFill>
                  <a:srgbClr val="3F3F3F"/>
                </a:solidFill>
                <a:latin typeface="Arial"/>
                <a:ea typeface="Arial"/>
                <a:cs typeface="Arial"/>
                <a:sym typeface="Arial"/>
              </a:rPr>
              <a:t>benefit</a:t>
            </a:r>
            <a:r>
              <a:rPr lang="en" sz="1500" b="0" i="0" u="none" strike="noStrike" cap="none">
                <a:solidFill>
                  <a:srgbClr val="3F3F3F"/>
                </a:solidFill>
                <a:latin typeface="Arial"/>
                <a:ea typeface="Arial"/>
                <a:cs typeface="Arial"/>
                <a:sym typeface="Arial"/>
              </a:rPr>
              <a:t> </a:t>
            </a:r>
            <a:r>
              <a:rPr lang="en" sz="1500">
                <a:solidFill>
                  <a:srgbClr val="3F3F3F"/>
                </a:solidFill>
              </a:rPr>
              <a:t>yourself/your child</a:t>
            </a:r>
            <a:endParaRPr sz="1100"/>
          </a:p>
          <a:p>
            <a:pPr marL="304800" marR="0" lvl="1" indent="-311150" algn="l" rtl="0">
              <a:lnSpc>
                <a:spcPct val="100000"/>
              </a:lnSpc>
              <a:spcBef>
                <a:spcPts val="600"/>
              </a:spcBef>
              <a:spcAft>
                <a:spcPts val="0"/>
              </a:spcAft>
              <a:buClr>
                <a:srgbClr val="FBB040"/>
              </a:buClr>
              <a:buSzPts val="1900"/>
              <a:buFont typeface="Noto Sans Symbols"/>
              <a:buChar char="✔"/>
            </a:pPr>
            <a:r>
              <a:rPr lang="en" sz="1500" b="1" i="0" u="none" strike="noStrike" cap="none">
                <a:solidFill>
                  <a:srgbClr val="3F3F3F"/>
                </a:solidFill>
                <a:latin typeface="Arial"/>
                <a:ea typeface="Arial"/>
                <a:cs typeface="Arial"/>
                <a:sym typeface="Arial"/>
              </a:rPr>
              <a:t>Date </a:t>
            </a:r>
            <a:r>
              <a:rPr lang="en" sz="1500" b="0" i="0" u="none" strike="noStrike" cap="none">
                <a:solidFill>
                  <a:srgbClr val="3F3F3F"/>
                </a:solidFill>
                <a:latin typeface="Arial"/>
                <a:ea typeface="Arial"/>
                <a:cs typeface="Arial"/>
                <a:sym typeface="Arial"/>
              </a:rPr>
              <a:t>the activity will begin (in general, at least one month's notice is needed)</a:t>
            </a:r>
            <a:endParaRPr sz="1500" b="0" i="0" u="none" strike="noStrike" cap="none">
              <a:solidFill>
                <a:srgbClr val="3F3F3F"/>
              </a:solidFill>
              <a:latin typeface="Arial"/>
              <a:ea typeface="Arial"/>
              <a:cs typeface="Arial"/>
              <a:sym typeface="Arial"/>
            </a:endParaRPr>
          </a:p>
        </p:txBody>
      </p:sp>
      <p:pic>
        <p:nvPicPr>
          <p:cNvPr id="342" name="Google Shape;342;p39"/>
          <p:cNvPicPr preferRelativeResize="0"/>
          <p:nvPr/>
        </p:nvPicPr>
        <p:blipFill rotWithShape="1">
          <a:blip r:embed="rId3">
            <a:alphaModFix/>
          </a:blip>
          <a:srcRect/>
          <a:stretch/>
        </p:blipFill>
        <p:spPr>
          <a:xfrm>
            <a:off x="6708521" y="1947672"/>
            <a:ext cx="2186420" cy="22356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0"/>
          <p:cNvSpPr txBox="1">
            <a:spLocks noGrp="1"/>
          </p:cNvSpPr>
          <p:nvPr>
            <p:ph type="title"/>
          </p:nvPr>
        </p:nvSpPr>
        <p:spPr>
          <a:xfrm>
            <a:off x="1" y="405834"/>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cap="none">
                <a:solidFill>
                  <a:srgbClr val="346295"/>
                </a:solidFill>
                <a:highlight>
                  <a:schemeClr val="lt1"/>
                </a:highlight>
                <a:latin typeface="Arial"/>
                <a:ea typeface="Arial"/>
                <a:cs typeface="Arial"/>
                <a:sym typeface="Arial"/>
              </a:rPr>
              <a:t>Service Coordinator Responsibilities</a:t>
            </a:r>
            <a:endParaRPr sz="2700" cap="none">
              <a:solidFill>
                <a:srgbClr val="346295"/>
              </a:solidFill>
              <a:highlight>
                <a:schemeClr val="lt1"/>
              </a:highlight>
              <a:latin typeface="Arial"/>
              <a:ea typeface="Arial"/>
              <a:cs typeface="Arial"/>
              <a:sym typeface="Arial"/>
            </a:endParaRPr>
          </a:p>
        </p:txBody>
      </p:sp>
      <p:sp>
        <p:nvSpPr>
          <p:cNvPr id="348" name="Google Shape;348;p40"/>
          <p:cNvSpPr txBox="1">
            <a:spLocks noGrp="1"/>
          </p:cNvSpPr>
          <p:nvPr>
            <p:ph type="body" idx="1"/>
          </p:nvPr>
        </p:nvSpPr>
        <p:spPr>
          <a:xfrm>
            <a:off x="2347925" y="1234800"/>
            <a:ext cx="6359400" cy="2673900"/>
          </a:xfrm>
          <a:prstGeom prst="rect">
            <a:avLst/>
          </a:prstGeom>
          <a:noFill/>
          <a:ln>
            <a:noFill/>
          </a:ln>
        </p:spPr>
        <p:txBody>
          <a:bodyPr spcFirstLastPara="1" wrap="square" lIns="68575" tIns="34275" rIns="68575" bIns="34275" anchor="t" anchorCtr="0">
            <a:noAutofit/>
          </a:bodyPr>
          <a:lstStyle/>
          <a:p>
            <a:pPr marL="254000" marR="0" lvl="1" indent="-254000" algn="l" rtl="0">
              <a:lnSpc>
                <a:spcPct val="100000"/>
              </a:lnSpc>
              <a:spcBef>
                <a:spcPts val="0"/>
              </a:spcBef>
              <a:spcAft>
                <a:spcPts val="0"/>
              </a:spcAft>
              <a:buClr>
                <a:schemeClr val="accent1"/>
              </a:buClr>
              <a:buSzPts val="1400"/>
              <a:buFont typeface="Arimo"/>
              <a:buChar char="➢"/>
            </a:pPr>
            <a:r>
              <a:rPr lang="en" sz="1400" b="0" i="0" u="none" strike="noStrike" cap="none">
                <a:solidFill>
                  <a:srgbClr val="3F3F3F"/>
                </a:solidFill>
                <a:latin typeface="Arial"/>
                <a:ea typeface="Arial"/>
                <a:cs typeface="Arial"/>
                <a:sym typeface="Arial"/>
              </a:rPr>
              <a:t>Once the SC receives information from the </a:t>
            </a:r>
            <a:r>
              <a:rPr lang="en">
                <a:solidFill>
                  <a:srgbClr val="3F3F3F"/>
                </a:solidFill>
              </a:rPr>
              <a:t>client</a:t>
            </a:r>
            <a:r>
              <a:rPr lang="en" sz="1400" b="0" i="0" u="none" strike="noStrike" cap="none">
                <a:solidFill>
                  <a:srgbClr val="3F3F3F"/>
                </a:solidFill>
                <a:latin typeface="Arial"/>
                <a:ea typeface="Arial"/>
                <a:cs typeface="Arial"/>
                <a:sym typeface="Arial"/>
              </a:rPr>
              <a:t>, SC </a:t>
            </a:r>
            <a:r>
              <a:rPr lang="en" sz="1400" b="1" i="0" u="none" strike="noStrike" cap="none">
                <a:solidFill>
                  <a:srgbClr val="3F3F3F"/>
                </a:solidFill>
                <a:latin typeface="Arial"/>
                <a:ea typeface="Arial"/>
                <a:cs typeface="Arial"/>
                <a:sym typeface="Arial"/>
              </a:rPr>
              <a:t>completes a social recreation screening/referral form </a:t>
            </a:r>
            <a:r>
              <a:rPr lang="en" sz="1400" b="0" i="0" u="none" strike="noStrike" cap="none">
                <a:solidFill>
                  <a:srgbClr val="3F3F3F"/>
                </a:solidFill>
                <a:latin typeface="Arial"/>
                <a:ea typeface="Arial"/>
                <a:cs typeface="Arial"/>
                <a:sym typeface="Arial"/>
              </a:rPr>
              <a:t>and it is submitted to </a:t>
            </a:r>
            <a:r>
              <a:rPr lang="en">
                <a:solidFill>
                  <a:srgbClr val="3F3F3F"/>
                </a:solidFill>
              </a:rPr>
              <a:t>the PM for review (this includes any vendored provider for camps, social rec, and non-med therapies AND non-vendored providers for social rec activities).</a:t>
            </a:r>
            <a:endParaRPr>
              <a:solidFill>
                <a:srgbClr val="3F3F3F"/>
              </a:solidFill>
            </a:endParaRPr>
          </a:p>
          <a:p>
            <a:pPr marL="685800" marR="0" lvl="0" indent="0" algn="l" rtl="0">
              <a:lnSpc>
                <a:spcPct val="100000"/>
              </a:lnSpc>
              <a:spcBef>
                <a:spcPts val="0"/>
              </a:spcBef>
              <a:spcAft>
                <a:spcPts val="0"/>
              </a:spcAft>
              <a:buNone/>
            </a:pPr>
            <a:endParaRPr>
              <a:solidFill>
                <a:srgbClr val="3F3F3F"/>
              </a:solidFill>
            </a:endParaRPr>
          </a:p>
          <a:p>
            <a:pPr marL="254000" marR="0" lvl="1" indent="-234950" algn="l" rtl="0">
              <a:lnSpc>
                <a:spcPct val="100000"/>
              </a:lnSpc>
              <a:spcBef>
                <a:spcPts val="0"/>
              </a:spcBef>
              <a:spcAft>
                <a:spcPts val="0"/>
              </a:spcAft>
              <a:buClr>
                <a:schemeClr val="accent1"/>
              </a:buClr>
              <a:buSzPts val="1100"/>
              <a:buChar char="➢"/>
            </a:pPr>
            <a:r>
              <a:rPr lang="en" b="1" u="sng">
                <a:solidFill>
                  <a:srgbClr val="3F3F3F"/>
                </a:solidFill>
              </a:rPr>
              <a:t>FOR NON-VENDORED camps and non-medical therapies,</a:t>
            </a:r>
            <a:r>
              <a:rPr lang="en">
                <a:solidFill>
                  <a:srgbClr val="3F3F3F"/>
                </a:solidFill>
              </a:rPr>
              <a:t> the SC will submit the form as noted above to the PM and these requests will be reviewed by our Social Rec Team via the inbox. </a:t>
            </a:r>
            <a:endParaRPr>
              <a:solidFill>
                <a:srgbClr val="3F3F3F"/>
              </a:solidFill>
            </a:endParaRPr>
          </a:p>
          <a:p>
            <a:pPr marL="254000" marR="0" lvl="1" indent="-254000" algn="l" rtl="0">
              <a:lnSpc>
                <a:spcPct val="100000"/>
              </a:lnSpc>
              <a:spcBef>
                <a:spcPts val="1400"/>
              </a:spcBef>
              <a:spcAft>
                <a:spcPts val="0"/>
              </a:spcAft>
              <a:buClr>
                <a:schemeClr val="accent1"/>
              </a:buClr>
              <a:buSzPts val="1400"/>
              <a:buFont typeface="Arimo"/>
              <a:buChar char="➢"/>
            </a:pPr>
            <a:r>
              <a:rPr lang="en" sz="1400" b="0" i="0" u="none" strike="noStrike" cap="none">
                <a:solidFill>
                  <a:srgbClr val="3F3F3F"/>
                </a:solidFill>
                <a:latin typeface="Arial"/>
                <a:ea typeface="Arial"/>
                <a:cs typeface="Arial"/>
                <a:sym typeface="Arial"/>
              </a:rPr>
              <a:t>Once approved or denied, SC will </a:t>
            </a:r>
            <a:r>
              <a:rPr lang="en" sz="1400" b="1" i="0" u="none" strike="noStrike" cap="none">
                <a:solidFill>
                  <a:srgbClr val="3F3F3F"/>
                </a:solidFill>
                <a:latin typeface="Arial"/>
                <a:ea typeface="Arial"/>
                <a:cs typeface="Arial"/>
                <a:sym typeface="Arial"/>
              </a:rPr>
              <a:t>inform </a:t>
            </a:r>
            <a:r>
              <a:rPr lang="en" b="1">
                <a:solidFill>
                  <a:srgbClr val="3F3F3F"/>
                </a:solidFill>
              </a:rPr>
              <a:t>client.</a:t>
            </a:r>
            <a:endParaRPr sz="1100"/>
          </a:p>
          <a:p>
            <a:pPr marL="254000" marR="0" lvl="1" indent="-254000" algn="l" rtl="0">
              <a:lnSpc>
                <a:spcPct val="100000"/>
              </a:lnSpc>
              <a:spcBef>
                <a:spcPts val="1400"/>
              </a:spcBef>
              <a:spcAft>
                <a:spcPts val="0"/>
              </a:spcAft>
              <a:buClr>
                <a:schemeClr val="accent1"/>
              </a:buClr>
              <a:buSzPts val="1400"/>
              <a:buFont typeface="Arimo"/>
              <a:buChar char="➢"/>
            </a:pPr>
            <a:r>
              <a:rPr lang="en" sz="1400" b="0" i="0" u="none" strike="noStrike" cap="none">
                <a:solidFill>
                  <a:srgbClr val="3F3F3F"/>
                </a:solidFill>
                <a:latin typeface="Arial"/>
                <a:ea typeface="Arial"/>
                <a:cs typeface="Arial"/>
                <a:sym typeface="Arial"/>
              </a:rPr>
              <a:t>If approved, SC and </a:t>
            </a:r>
            <a:r>
              <a:rPr lang="en">
                <a:solidFill>
                  <a:srgbClr val="3F3F3F"/>
                </a:solidFill>
              </a:rPr>
              <a:t>client </a:t>
            </a:r>
            <a:r>
              <a:rPr lang="en" sz="1400" b="0" i="0" u="none" strike="noStrike" cap="none">
                <a:solidFill>
                  <a:srgbClr val="3F3F3F"/>
                </a:solidFill>
                <a:latin typeface="Arial"/>
                <a:ea typeface="Arial"/>
                <a:cs typeface="Arial"/>
                <a:sym typeface="Arial"/>
              </a:rPr>
              <a:t>complete an </a:t>
            </a:r>
            <a:r>
              <a:rPr lang="en" sz="1400" b="1" i="0" u="none" strike="noStrike" cap="none">
                <a:solidFill>
                  <a:srgbClr val="3F3F3F"/>
                </a:solidFill>
                <a:latin typeface="Arial"/>
                <a:ea typeface="Arial"/>
                <a:cs typeface="Arial"/>
                <a:sym typeface="Arial"/>
              </a:rPr>
              <a:t>IPP amendment </a:t>
            </a:r>
            <a:r>
              <a:rPr lang="en" sz="1400" b="0" i="0" u="none" strike="noStrike" cap="none">
                <a:solidFill>
                  <a:srgbClr val="3F3F3F"/>
                </a:solidFill>
                <a:latin typeface="Arial"/>
                <a:ea typeface="Arial"/>
                <a:cs typeface="Arial"/>
                <a:sym typeface="Arial"/>
              </a:rPr>
              <a:t>to add outcome and service to the IPP and the </a:t>
            </a:r>
            <a:r>
              <a:rPr lang="en">
                <a:solidFill>
                  <a:srgbClr val="3F3F3F"/>
                </a:solidFill>
              </a:rPr>
              <a:t>client </a:t>
            </a:r>
            <a:r>
              <a:rPr lang="en" sz="1400" b="0" i="0" u="none" strike="noStrike" cap="none">
                <a:solidFill>
                  <a:srgbClr val="3F3F3F"/>
                </a:solidFill>
                <a:latin typeface="Arial"/>
                <a:ea typeface="Arial"/>
                <a:cs typeface="Arial"/>
                <a:sym typeface="Arial"/>
              </a:rPr>
              <a:t>signs an IPA summary sheet agreeing to the service. SC enters POS for services.</a:t>
            </a:r>
            <a:endParaRPr sz="1400" b="0" i="0" u="none" strike="noStrike" cap="none">
              <a:solidFill>
                <a:srgbClr val="3F3F3F"/>
              </a:solidFill>
              <a:latin typeface="Arial"/>
              <a:ea typeface="Arial"/>
              <a:cs typeface="Arial"/>
              <a:sym typeface="Arial"/>
            </a:endParaRPr>
          </a:p>
          <a:p>
            <a:pPr marL="1028700" marR="0" lvl="2" indent="-254000" algn="l" rtl="0">
              <a:lnSpc>
                <a:spcPct val="100000"/>
              </a:lnSpc>
              <a:spcBef>
                <a:spcPts val="1400"/>
              </a:spcBef>
              <a:spcAft>
                <a:spcPts val="0"/>
              </a:spcAft>
              <a:buClr>
                <a:srgbClr val="DF5F41"/>
              </a:buClr>
              <a:buSzPts val="1400"/>
              <a:buFont typeface="Arimo"/>
              <a:buChar char="■"/>
            </a:pPr>
            <a:r>
              <a:rPr lang="en">
                <a:solidFill>
                  <a:srgbClr val="3F3F3F"/>
                </a:solidFill>
              </a:rPr>
              <a:t>If approved, social recreation services are time-limited by definition and </a:t>
            </a:r>
            <a:r>
              <a:rPr lang="en" b="1">
                <a:solidFill>
                  <a:srgbClr val="3F3F3F"/>
                </a:solidFill>
              </a:rPr>
              <a:t>approved in no more than six months increments</a:t>
            </a:r>
            <a:r>
              <a:rPr lang="en">
                <a:solidFill>
                  <a:srgbClr val="3F3F3F"/>
                </a:solidFill>
              </a:rPr>
              <a:t>.</a:t>
            </a:r>
            <a:endParaRPr sz="1100"/>
          </a:p>
        </p:txBody>
      </p:sp>
      <p:pic>
        <p:nvPicPr>
          <p:cNvPr id="349" name="Google Shape;349;p40"/>
          <p:cNvPicPr preferRelativeResize="0"/>
          <p:nvPr/>
        </p:nvPicPr>
        <p:blipFill rotWithShape="1">
          <a:blip r:embed="rId3">
            <a:alphaModFix/>
          </a:blip>
          <a:srcRect b="2257"/>
          <a:stretch/>
        </p:blipFill>
        <p:spPr>
          <a:xfrm>
            <a:off x="195850" y="1094500"/>
            <a:ext cx="2012200" cy="1653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2262919" y="1041321"/>
            <a:ext cx="6458100" cy="540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346295"/>
              </a:buClr>
              <a:buSzPts val="3300"/>
              <a:buFont typeface="Arial"/>
              <a:buNone/>
            </a:pPr>
            <a:r>
              <a:rPr lang="en" sz="3300" b="0" i="0" u="none" strike="noStrike" cap="none">
                <a:solidFill>
                  <a:srgbClr val="346295"/>
                </a:solidFill>
                <a:latin typeface="Arial"/>
                <a:ea typeface="Arial"/>
                <a:cs typeface="Arial"/>
                <a:sym typeface="Arial"/>
              </a:rPr>
              <a:t>Goals for Today:</a:t>
            </a:r>
            <a:endParaRPr sz="1100"/>
          </a:p>
        </p:txBody>
      </p:sp>
      <p:pic>
        <p:nvPicPr>
          <p:cNvPr id="180" name="Google Shape;180;p23"/>
          <p:cNvPicPr preferRelativeResize="0"/>
          <p:nvPr/>
        </p:nvPicPr>
        <p:blipFill rotWithShape="1">
          <a:blip r:embed="rId3">
            <a:alphaModFix/>
          </a:blip>
          <a:srcRect/>
          <a:stretch/>
        </p:blipFill>
        <p:spPr>
          <a:xfrm>
            <a:off x="185362" y="2478429"/>
            <a:ext cx="1930800" cy="2013900"/>
          </a:xfrm>
          <a:prstGeom prst="roundRect">
            <a:avLst>
              <a:gd name="adj" fmla="val 8594"/>
            </a:avLst>
          </a:prstGeom>
          <a:solidFill>
            <a:srgbClr val="ECECEC"/>
          </a:solidFill>
          <a:ln>
            <a:noFill/>
          </a:ln>
          <a:effectLst>
            <a:reflection stA="38000" endPos="28000" dist="5000" dir="5400000" fadeDir="5400012" sy="-100000" algn="bl" rotWithShape="0"/>
          </a:effectLst>
        </p:spPr>
      </p:pic>
      <p:sp>
        <p:nvSpPr>
          <p:cNvPr id="181" name="Google Shape;181;p23"/>
          <p:cNvSpPr txBox="1">
            <a:spLocks noGrp="1"/>
          </p:cNvSpPr>
          <p:nvPr>
            <p:ph type="body" idx="1"/>
          </p:nvPr>
        </p:nvSpPr>
        <p:spPr>
          <a:xfrm>
            <a:off x="2212199" y="1799639"/>
            <a:ext cx="6357300" cy="2502900"/>
          </a:xfrm>
          <a:prstGeom prst="rect">
            <a:avLst/>
          </a:prstGeom>
          <a:noFill/>
          <a:ln>
            <a:noFill/>
          </a:ln>
        </p:spPr>
        <p:txBody>
          <a:bodyPr spcFirstLastPara="1" wrap="square" lIns="68575" tIns="34275" rIns="68575" bIns="34275" anchor="t" anchorCtr="0">
            <a:normAutofit fontScale="92500"/>
          </a:bodyPr>
          <a:lstStyle/>
          <a:p>
            <a:pPr marL="457200" marR="0" lvl="0" indent="-336550" algn="l" rtl="0">
              <a:lnSpc>
                <a:spcPct val="150000"/>
              </a:lnSpc>
              <a:spcBef>
                <a:spcPts val="0"/>
              </a:spcBef>
              <a:spcAft>
                <a:spcPts val="0"/>
              </a:spcAft>
              <a:buClr>
                <a:srgbClr val="3F3F3F"/>
              </a:buClr>
              <a:buSzPts val="1700"/>
              <a:buFont typeface="Arial"/>
              <a:buChar char="❖"/>
            </a:pPr>
            <a:r>
              <a:rPr lang="en" sz="1700" b="0" i="0" u="none" strike="noStrike" cap="none">
                <a:solidFill>
                  <a:srgbClr val="3F3F3F"/>
                </a:solidFill>
                <a:latin typeface="Arial"/>
                <a:ea typeface="Arial"/>
                <a:cs typeface="Arial"/>
                <a:sym typeface="Arial"/>
              </a:rPr>
              <a:t>Understand Social Rec, Camp, and Non-Medical Therapies</a:t>
            </a:r>
            <a:endParaRPr sz="1100"/>
          </a:p>
          <a:p>
            <a:pPr marL="457200" marR="0" lvl="0" indent="-336550" algn="l" rtl="0">
              <a:lnSpc>
                <a:spcPct val="150000"/>
              </a:lnSpc>
              <a:spcBef>
                <a:spcPts val="0"/>
              </a:spcBef>
              <a:spcAft>
                <a:spcPts val="0"/>
              </a:spcAft>
              <a:buClr>
                <a:srgbClr val="3F3F3F"/>
              </a:buClr>
              <a:buSzPts val="1700"/>
              <a:buFont typeface="Arial"/>
              <a:buChar char="❖"/>
            </a:pPr>
            <a:r>
              <a:rPr lang="en" sz="1700" b="0" i="0" u="none" strike="noStrike" cap="none">
                <a:solidFill>
                  <a:srgbClr val="3F3F3F"/>
                </a:solidFill>
                <a:latin typeface="Arial"/>
                <a:ea typeface="Arial"/>
                <a:cs typeface="Arial"/>
                <a:sym typeface="Arial"/>
              </a:rPr>
              <a:t>Understand the </a:t>
            </a:r>
            <a:r>
              <a:rPr lang="en" sz="1700">
                <a:solidFill>
                  <a:srgbClr val="3F3F3F"/>
                </a:solidFill>
              </a:rPr>
              <a:t>I</a:t>
            </a:r>
            <a:r>
              <a:rPr lang="en" sz="1700" b="0" i="0" u="none" strike="noStrike" cap="none">
                <a:solidFill>
                  <a:srgbClr val="3F3F3F"/>
                </a:solidFill>
                <a:latin typeface="Arial"/>
                <a:ea typeface="Arial"/>
                <a:cs typeface="Arial"/>
                <a:sym typeface="Arial"/>
              </a:rPr>
              <a:t>ntention </a:t>
            </a:r>
            <a:r>
              <a:rPr lang="en" sz="1700">
                <a:solidFill>
                  <a:srgbClr val="3F3F3F"/>
                </a:solidFill>
              </a:rPr>
              <a:t>Behind These Services</a:t>
            </a:r>
            <a:r>
              <a:rPr lang="en" sz="1700" b="0" i="0" u="none" strike="noStrike" cap="none">
                <a:solidFill>
                  <a:srgbClr val="3F3F3F"/>
                </a:solidFill>
                <a:latin typeface="Arial"/>
                <a:ea typeface="Arial"/>
                <a:cs typeface="Arial"/>
                <a:sym typeface="Arial"/>
              </a:rPr>
              <a:t> - the “WHY”</a:t>
            </a:r>
            <a:endParaRPr sz="1700" b="0" i="0" u="none" strike="noStrike" cap="none">
              <a:solidFill>
                <a:srgbClr val="3F3F3F"/>
              </a:solidFill>
              <a:latin typeface="Arial"/>
              <a:ea typeface="Arial"/>
              <a:cs typeface="Arial"/>
              <a:sym typeface="Arial"/>
            </a:endParaRPr>
          </a:p>
          <a:p>
            <a:pPr marL="457200" marR="0" lvl="0" indent="-336550" algn="l" rtl="0">
              <a:lnSpc>
                <a:spcPct val="150000"/>
              </a:lnSpc>
              <a:spcBef>
                <a:spcPts val="0"/>
              </a:spcBef>
              <a:spcAft>
                <a:spcPts val="0"/>
              </a:spcAft>
              <a:buClr>
                <a:srgbClr val="3F3F3F"/>
              </a:buClr>
              <a:buSzPts val="1700"/>
              <a:buChar char="❖"/>
            </a:pPr>
            <a:r>
              <a:rPr lang="en" sz="1700">
                <a:solidFill>
                  <a:srgbClr val="3F3F3F"/>
                </a:solidFill>
              </a:rPr>
              <a:t>Understand Service Coordinator Responsibilities</a:t>
            </a:r>
            <a:endParaRPr sz="1700">
              <a:solidFill>
                <a:srgbClr val="3F3F3F"/>
              </a:solidFill>
            </a:endParaRPr>
          </a:p>
          <a:p>
            <a:pPr marL="457200" marR="0" lvl="0" indent="-336550" algn="l" rtl="0">
              <a:lnSpc>
                <a:spcPct val="150000"/>
              </a:lnSpc>
              <a:spcBef>
                <a:spcPts val="0"/>
              </a:spcBef>
              <a:spcAft>
                <a:spcPts val="0"/>
              </a:spcAft>
              <a:buClr>
                <a:srgbClr val="3F3F3F"/>
              </a:buClr>
              <a:buSzPts val="1700"/>
              <a:buFont typeface="Arial"/>
              <a:buChar char="❖"/>
            </a:pPr>
            <a:r>
              <a:rPr lang="en" sz="1700">
                <a:solidFill>
                  <a:srgbClr val="3F3F3F"/>
                </a:solidFill>
              </a:rPr>
              <a:t>Understand Client R</a:t>
            </a:r>
            <a:r>
              <a:rPr lang="en" sz="1700" b="0" i="0" u="none" strike="noStrike" cap="none">
                <a:solidFill>
                  <a:srgbClr val="3F3F3F"/>
                </a:solidFill>
                <a:latin typeface="Arial"/>
                <a:ea typeface="Arial"/>
                <a:cs typeface="Arial"/>
                <a:sym typeface="Arial"/>
              </a:rPr>
              <a:t>esponsibilities</a:t>
            </a:r>
            <a:endParaRPr sz="1700" b="0" i="0" u="none" strike="noStrike" cap="none">
              <a:solidFill>
                <a:srgbClr val="3F3F3F"/>
              </a:solidFill>
              <a:latin typeface="Arial"/>
              <a:ea typeface="Arial"/>
              <a:cs typeface="Arial"/>
              <a:sym typeface="Arial"/>
            </a:endParaRPr>
          </a:p>
          <a:p>
            <a:pPr marL="457200" marR="0" lvl="0" indent="-336550" algn="l" rtl="0">
              <a:lnSpc>
                <a:spcPct val="150000"/>
              </a:lnSpc>
              <a:spcBef>
                <a:spcPts val="0"/>
              </a:spcBef>
              <a:spcAft>
                <a:spcPts val="0"/>
              </a:spcAft>
              <a:buClr>
                <a:srgbClr val="3F3F3F"/>
              </a:buClr>
              <a:buSzPts val="1700"/>
              <a:buFont typeface="Arial"/>
              <a:buChar char="❖"/>
            </a:pPr>
            <a:r>
              <a:rPr lang="en" sz="1700">
                <a:solidFill>
                  <a:srgbClr val="3F3F3F"/>
                </a:solidFill>
              </a:rPr>
              <a:t>Understand POS Process/Timelines</a:t>
            </a:r>
            <a:endParaRPr sz="1700">
              <a:solidFill>
                <a:srgbClr val="3F3F3F"/>
              </a:solidFill>
            </a:endParaRPr>
          </a:p>
          <a:p>
            <a:pPr marL="457200" marR="0" lvl="0" indent="-336550" algn="l" rtl="0">
              <a:lnSpc>
                <a:spcPct val="150000"/>
              </a:lnSpc>
              <a:spcBef>
                <a:spcPts val="0"/>
              </a:spcBef>
              <a:spcAft>
                <a:spcPts val="0"/>
              </a:spcAft>
              <a:buClr>
                <a:srgbClr val="3F3F3F"/>
              </a:buClr>
              <a:buSzPts val="1700"/>
              <a:buChar char="❖"/>
            </a:pPr>
            <a:r>
              <a:rPr lang="en" sz="1700">
                <a:solidFill>
                  <a:srgbClr val="3F3F3F"/>
                </a:solidFill>
              </a:rPr>
              <a:t>Understand FMS Process/Timelines</a:t>
            </a:r>
            <a:endParaRPr sz="1700">
              <a:solidFill>
                <a:srgbClr val="3F3F3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1"/>
          <p:cNvSpPr txBox="1">
            <a:spLocks noGrp="1"/>
          </p:cNvSpPr>
          <p:nvPr>
            <p:ph type="body" idx="1"/>
          </p:nvPr>
        </p:nvSpPr>
        <p:spPr>
          <a:xfrm>
            <a:off x="2994369" y="1701215"/>
            <a:ext cx="4935600" cy="2799600"/>
          </a:xfrm>
          <a:prstGeom prst="rect">
            <a:avLst/>
          </a:prstGeom>
          <a:noFill/>
          <a:ln>
            <a:noFill/>
          </a:ln>
        </p:spPr>
        <p:txBody>
          <a:bodyPr spcFirstLastPara="1" wrap="square" lIns="68575" tIns="34275" rIns="68575" bIns="34275" anchor="t" anchorCtr="0">
            <a:noAutofit/>
          </a:bodyPr>
          <a:lstStyle/>
          <a:p>
            <a:pPr marL="254000" marR="0" lvl="1" indent="-254000" algn="l" rtl="0">
              <a:lnSpc>
                <a:spcPct val="100000"/>
              </a:lnSpc>
              <a:spcBef>
                <a:spcPts val="0"/>
              </a:spcBef>
              <a:spcAft>
                <a:spcPts val="0"/>
              </a:spcAft>
              <a:buClr>
                <a:srgbClr val="DF5F41"/>
              </a:buClr>
              <a:buSzPts val="1400"/>
              <a:buFont typeface="Arimo"/>
              <a:buChar char="➢"/>
            </a:pPr>
            <a:r>
              <a:rPr lang="en" sz="1400" b="1" i="0" u="none" strike="noStrike" cap="none">
                <a:solidFill>
                  <a:srgbClr val="3F3F3F"/>
                </a:solidFill>
                <a:latin typeface="Arial"/>
                <a:ea typeface="Arial"/>
                <a:cs typeface="Arial"/>
                <a:sym typeface="Arial"/>
              </a:rPr>
              <a:t>After </a:t>
            </a:r>
            <a:r>
              <a:rPr lang="en" b="1">
                <a:solidFill>
                  <a:srgbClr val="3F3F3F"/>
                </a:solidFill>
              </a:rPr>
              <a:t>activity ends</a:t>
            </a:r>
            <a:r>
              <a:rPr lang="en" sz="1400" b="0" i="0" u="none" strike="noStrike" cap="none">
                <a:solidFill>
                  <a:srgbClr val="3F3F3F"/>
                </a:solidFill>
                <a:latin typeface="Arial"/>
                <a:ea typeface="Arial"/>
                <a:cs typeface="Arial"/>
                <a:sym typeface="Arial"/>
              </a:rPr>
              <a:t>, a new request </a:t>
            </a:r>
            <a:r>
              <a:rPr lang="en">
                <a:solidFill>
                  <a:srgbClr val="3F3F3F"/>
                </a:solidFill>
              </a:rPr>
              <a:t>may be </a:t>
            </a:r>
            <a:r>
              <a:rPr lang="en" sz="1400" b="0" i="0" u="none" strike="noStrike" cap="none">
                <a:solidFill>
                  <a:srgbClr val="3F3F3F"/>
                </a:solidFill>
                <a:latin typeface="Arial"/>
                <a:ea typeface="Arial"/>
                <a:cs typeface="Arial"/>
                <a:sym typeface="Arial"/>
              </a:rPr>
              <a:t>submitted to the social recreation team to be reviewed/re-reviewed and approved for a new activity or to continue the current activity. It is also the </a:t>
            </a:r>
            <a:r>
              <a:rPr lang="en" sz="1400" b="1" i="0" u="none" strike="noStrike" cap="none">
                <a:solidFill>
                  <a:srgbClr val="3F3F3F"/>
                </a:solidFill>
                <a:latin typeface="Arial"/>
                <a:ea typeface="Arial"/>
                <a:cs typeface="Arial"/>
                <a:sym typeface="Arial"/>
              </a:rPr>
              <a:t>responsibility of </a:t>
            </a:r>
            <a:r>
              <a:rPr lang="en" b="1">
                <a:solidFill>
                  <a:srgbClr val="3F3F3F"/>
                </a:solidFill>
              </a:rPr>
              <a:t>client </a:t>
            </a:r>
            <a:r>
              <a:rPr lang="en" sz="1400" b="0" i="0" u="none" strike="noStrike" cap="none">
                <a:solidFill>
                  <a:srgbClr val="3F3F3F"/>
                </a:solidFill>
                <a:latin typeface="Arial"/>
                <a:ea typeface="Arial"/>
                <a:cs typeface="Arial"/>
                <a:sym typeface="Arial"/>
              </a:rPr>
              <a:t>to contact their service coordinator when services are ending to discuss continuing the same activity or switching to a different activity.</a:t>
            </a:r>
            <a:endParaRPr sz="1100"/>
          </a:p>
          <a:p>
            <a:pPr marL="254000" marR="0" lvl="1" indent="-254000" algn="l" rtl="0">
              <a:lnSpc>
                <a:spcPct val="100000"/>
              </a:lnSpc>
              <a:spcBef>
                <a:spcPts val="1400"/>
              </a:spcBef>
              <a:spcAft>
                <a:spcPts val="0"/>
              </a:spcAft>
              <a:buClr>
                <a:srgbClr val="DF5F41"/>
              </a:buClr>
              <a:buSzPts val="1400"/>
              <a:buFont typeface="Arimo"/>
              <a:buChar char="➢"/>
            </a:pPr>
            <a:r>
              <a:rPr lang="en">
                <a:solidFill>
                  <a:srgbClr val="3F3F3F"/>
                </a:solidFill>
              </a:rPr>
              <a:t>Typically, </a:t>
            </a:r>
            <a:r>
              <a:rPr lang="en" sz="1400" b="0" i="0" u="none" strike="noStrike" cap="none">
                <a:solidFill>
                  <a:srgbClr val="3F3F3F"/>
                </a:solidFill>
                <a:latin typeface="Arial"/>
                <a:ea typeface="Arial"/>
                <a:cs typeface="Arial"/>
                <a:sym typeface="Arial"/>
              </a:rPr>
              <a:t>SDRC is only able to fund </a:t>
            </a:r>
            <a:r>
              <a:rPr lang="en" sz="1400" b="1" i="0" u="none" strike="noStrike" cap="none">
                <a:solidFill>
                  <a:srgbClr val="3F3F3F"/>
                </a:solidFill>
                <a:latin typeface="Arial"/>
                <a:ea typeface="Arial"/>
                <a:cs typeface="Arial"/>
                <a:sym typeface="Arial"/>
              </a:rPr>
              <a:t>one social recreation service category at a time </a:t>
            </a:r>
            <a:r>
              <a:rPr lang="en">
                <a:solidFill>
                  <a:srgbClr val="3F3F3F"/>
                </a:solidFill>
              </a:rPr>
              <a:t>(social rec, non-medical therapy, camp)</a:t>
            </a:r>
            <a:r>
              <a:rPr lang="en" sz="1400" b="0" i="0" u="none" strike="noStrike" cap="none">
                <a:solidFill>
                  <a:srgbClr val="3F3F3F"/>
                </a:solidFill>
                <a:latin typeface="Arial"/>
                <a:ea typeface="Arial"/>
                <a:cs typeface="Arial"/>
                <a:sym typeface="Arial"/>
              </a:rPr>
              <a:t>, though it is possible to have more than one of each type of service. This is a pl</a:t>
            </a:r>
            <a:r>
              <a:rPr lang="en">
                <a:solidFill>
                  <a:srgbClr val="3F3F3F"/>
                </a:solidFill>
              </a:rPr>
              <a:t>anning team discussion/decision, and it should be clear that these services are not duplicative.</a:t>
            </a:r>
            <a:endParaRPr sz="1100"/>
          </a:p>
        </p:txBody>
      </p:sp>
      <p:sp>
        <p:nvSpPr>
          <p:cNvPr id="355" name="Google Shape;355;p41"/>
          <p:cNvSpPr txBox="1"/>
          <p:nvPr/>
        </p:nvSpPr>
        <p:spPr>
          <a:xfrm>
            <a:off x="1" y="1094509"/>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cap="none">
                <a:solidFill>
                  <a:srgbClr val="346295"/>
                </a:solidFill>
                <a:latin typeface="Arial"/>
                <a:ea typeface="Arial"/>
                <a:cs typeface="Arial"/>
                <a:sym typeface="Arial"/>
              </a:rPr>
              <a:t>Service Coordinator Responsibilities </a:t>
            </a:r>
            <a:r>
              <a:rPr lang="en" sz="1800" i="1" cap="none">
                <a:solidFill>
                  <a:srgbClr val="346295"/>
                </a:solidFill>
                <a:latin typeface="Arial"/>
                <a:ea typeface="Arial"/>
                <a:cs typeface="Arial"/>
                <a:sym typeface="Arial"/>
              </a:rPr>
              <a:t>continued</a:t>
            </a:r>
            <a:endParaRPr sz="2700" cap="none">
              <a:solidFill>
                <a:srgbClr val="346295"/>
              </a:solidFill>
              <a:latin typeface="Arial"/>
              <a:ea typeface="Arial"/>
              <a:cs typeface="Arial"/>
              <a:sym typeface="Arial"/>
            </a:endParaRPr>
          </a:p>
        </p:txBody>
      </p:sp>
      <p:pic>
        <p:nvPicPr>
          <p:cNvPr id="356" name="Google Shape;356;p41"/>
          <p:cNvPicPr preferRelativeResize="0"/>
          <p:nvPr/>
        </p:nvPicPr>
        <p:blipFill rotWithShape="1">
          <a:blip r:embed="rId3">
            <a:alphaModFix/>
          </a:blip>
          <a:srcRect b="2257"/>
          <a:stretch/>
        </p:blipFill>
        <p:spPr>
          <a:xfrm>
            <a:off x="255079" y="2445722"/>
            <a:ext cx="2606120" cy="22790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2"/>
          <p:cNvSpPr txBox="1">
            <a:spLocks noGrp="1"/>
          </p:cNvSpPr>
          <p:nvPr>
            <p:ph type="title"/>
          </p:nvPr>
        </p:nvSpPr>
        <p:spPr>
          <a:xfrm>
            <a:off x="441721" y="1103106"/>
            <a:ext cx="8260800" cy="4941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cap="none">
                <a:solidFill>
                  <a:srgbClr val="346295"/>
                </a:solidFill>
                <a:latin typeface="Arial"/>
                <a:ea typeface="Arial"/>
                <a:cs typeface="Arial"/>
                <a:sym typeface="Arial"/>
              </a:rPr>
              <a:t>FMS Information for Potential Providers</a:t>
            </a:r>
            <a:endParaRPr sz="2700" cap="none">
              <a:solidFill>
                <a:srgbClr val="346295"/>
              </a:solidFill>
              <a:latin typeface="Arial"/>
              <a:ea typeface="Arial"/>
              <a:cs typeface="Arial"/>
              <a:sym typeface="Arial"/>
            </a:endParaRPr>
          </a:p>
        </p:txBody>
      </p:sp>
      <p:sp>
        <p:nvSpPr>
          <p:cNvPr id="362" name="Google Shape;362;p42"/>
          <p:cNvSpPr/>
          <p:nvPr/>
        </p:nvSpPr>
        <p:spPr>
          <a:xfrm>
            <a:off x="42736" y="1688457"/>
            <a:ext cx="8620800" cy="3300900"/>
          </a:xfrm>
          <a:prstGeom prst="rect">
            <a:avLst/>
          </a:prstGeom>
          <a:noFill/>
          <a:ln>
            <a:noFill/>
          </a:ln>
        </p:spPr>
        <p:txBody>
          <a:bodyPr spcFirstLastPara="1" wrap="square" lIns="68575" tIns="34275" rIns="68575" bIns="34275" anchor="t" anchorCtr="0">
            <a:noAutofit/>
          </a:bodyPr>
          <a:lstStyle/>
          <a:p>
            <a:pPr marL="596900" marR="0" lvl="1" indent="-241300" algn="l" rtl="0">
              <a:spcBef>
                <a:spcPts val="0"/>
              </a:spcBef>
              <a:spcAft>
                <a:spcPts val="0"/>
              </a:spcAft>
              <a:buClr>
                <a:srgbClr val="DF5F41"/>
              </a:buClr>
              <a:buSzPts val="1400"/>
              <a:buFont typeface="Arimo"/>
              <a:buChar char="➢"/>
            </a:pPr>
            <a:r>
              <a:rPr lang="en" b="0" i="0" u="none" strike="noStrike" cap="none" dirty="0">
                <a:solidFill>
                  <a:srgbClr val="3F3F3F"/>
                </a:solidFill>
                <a:latin typeface="Arial"/>
                <a:ea typeface="Arial"/>
                <a:cs typeface="Arial"/>
                <a:sym typeface="Arial"/>
              </a:rPr>
              <a:t>Community Interface Services (CIS) is the Financial Management Service (FMS) provider.</a:t>
            </a:r>
            <a:endParaRPr dirty="0"/>
          </a:p>
          <a:p>
            <a:pPr marL="596900" marR="0" lvl="1" indent="-241300" algn="l" rtl="0">
              <a:spcBef>
                <a:spcPts val="1400"/>
              </a:spcBef>
              <a:spcAft>
                <a:spcPts val="0"/>
              </a:spcAft>
              <a:buClr>
                <a:srgbClr val="DF5F41"/>
              </a:buClr>
              <a:buSzPts val="1400"/>
              <a:buFont typeface="Arimo"/>
              <a:buChar char="➢"/>
            </a:pPr>
            <a:r>
              <a:rPr lang="en" b="0" i="0" u="none" strike="noStrike" cap="none" dirty="0">
                <a:solidFill>
                  <a:srgbClr val="3F3F3F"/>
                </a:solidFill>
                <a:latin typeface="Arial"/>
                <a:ea typeface="Arial"/>
                <a:cs typeface="Arial"/>
                <a:sym typeface="Arial"/>
              </a:rPr>
              <a:t>As a third-party bill payer, CIS </a:t>
            </a:r>
            <a:r>
              <a:rPr lang="en" dirty="0">
                <a:solidFill>
                  <a:srgbClr val="3F3F3F"/>
                </a:solidFill>
              </a:rPr>
              <a:t>makes</a:t>
            </a:r>
            <a:r>
              <a:rPr lang="en" b="0" i="0" u="none" strike="noStrike" cap="none" dirty="0">
                <a:solidFill>
                  <a:srgbClr val="3F3F3F"/>
                </a:solidFill>
                <a:latin typeface="Arial"/>
                <a:ea typeface="Arial"/>
                <a:cs typeface="Arial"/>
                <a:sym typeface="Arial"/>
              </a:rPr>
              <a:t> payments </a:t>
            </a:r>
            <a:r>
              <a:rPr lang="en" dirty="0">
                <a:solidFill>
                  <a:srgbClr val="3F3F3F"/>
                </a:solidFill>
              </a:rPr>
              <a:t>to</a:t>
            </a:r>
            <a:r>
              <a:rPr lang="en" b="0" i="0" u="none" strike="noStrike" cap="none" dirty="0">
                <a:solidFill>
                  <a:srgbClr val="3F3F3F"/>
                </a:solidFill>
                <a:latin typeface="Arial"/>
                <a:ea typeface="Arial"/>
                <a:cs typeface="Arial"/>
                <a:sym typeface="Arial"/>
              </a:rPr>
              <a:t> social and recreational activit</a:t>
            </a:r>
            <a:r>
              <a:rPr lang="en" dirty="0">
                <a:solidFill>
                  <a:srgbClr val="3F3F3F"/>
                </a:solidFill>
              </a:rPr>
              <a:t>y providers</a:t>
            </a:r>
            <a:r>
              <a:rPr lang="en" b="0" i="0" u="none" strike="noStrike" cap="none" dirty="0">
                <a:solidFill>
                  <a:srgbClr val="3F3F3F"/>
                </a:solidFill>
                <a:latin typeface="Arial"/>
                <a:ea typeface="Arial"/>
                <a:cs typeface="Arial"/>
                <a:sym typeface="Arial"/>
              </a:rPr>
              <a:t> for clients of San Diego Regional Center (SDRC). </a:t>
            </a:r>
            <a:endParaRPr dirty="0"/>
          </a:p>
          <a:p>
            <a:pPr marL="596900" marR="0" lvl="1" indent="-241300" algn="l" rtl="0">
              <a:spcBef>
                <a:spcPts val="1400"/>
              </a:spcBef>
              <a:spcAft>
                <a:spcPts val="0"/>
              </a:spcAft>
              <a:buClr>
                <a:srgbClr val="DF5F41"/>
              </a:buClr>
              <a:buSzPts val="1400"/>
              <a:buFont typeface="Arimo"/>
              <a:buChar char="➢"/>
            </a:pPr>
            <a:r>
              <a:rPr lang="en" b="0" i="0" u="none" strike="noStrike" cap="none" dirty="0">
                <a:solidFill>
                  <a:srgbClr val="3F3F3F"/>
                </a:solidFill>
                <a:latin typeface="Arial"/>
                <a:ea typeface="Arial"/>
                <a:cs typeface="Arial"/>
                <a:sym typeface="Arial"/>
              </a:rPr>
              <a:t>CIS purchases goods and services in accordance with SDRC regulations as determined by the individual’s planning team and documented on the Social Rec/Camp Screening Tool. </a:t>
            </a:r>
            <a:endParaRPr dirty="0"/>
          </a:p>
          <a:p>
            <a:pPr marL="596900" marR="0" lvl="1" indent="-241300" algn="l" rtl="0">
              <a:spcBef>
                <a:spcPts val="1400"/>
              </a:spcBef>
              <a:spcAft>
                <a:spcPts val="0"/>
              </a:spcAft>
              <a:buClr>
                <a:srgbClr val="DF5F41"/>
              </a:buClr>
              <a:buSzPts val="1400"/>
              <a:buFont typeface="Arimo"/>
              <a:buChar char="➢"/>
            </a:pPr>
            <a:r>
              <a:rPr lang="en" b="0" i="0" u="none" strike="noStrike" cap="none" dirty="0">
                <a:solidFill>
                  <a:srgbClr val="3F3F3F"/>
                </a:solidFill>
                <a:latin typeface="Arial"/>
                <a:ea typeface="Arial"/>
                <a:cs typeface="Arial"/>
                <a:sym typeface="Arial"/>
              </a:rPr>
              <a:t>Every provider/merchant/person the service or activity is to be purchased from must complete and return a</a:t>
            </a:r>
            <a:r>
              <a:rPr lang="en" dirty="0">
                <a:solidFill>
                  <a:srgbClr val="3F3F3F"/>
                </a:solidFill>
              </a:rPr>
              <a:t> payment</a:t>
            </a:r>
            <a:r>
              <a:rPr lang="en" b="0" i="0" u="none" strike="noStrike" cap="none" dirty="0">
                <a:solidFill>
                  <a:srgbClr val="3F3F3F"/>
                </a:solidFill>
                <a:latin typeface="Arial"/>
                <a:ea typeface="Arial"/>
                <a:cs typeface="Arial"/>
                <a:sym typeface="Arial"/>
              </a:rPr>
              <a:t> agreement form and W-9 to CIS.</a:t>
            </a:r>
            <a:endParaRPr dirty="0"/>
          </a:p>
          <a:p>
            <a:pPr marL="596900" marR="0" lvl="1" indent="-241300" algn="l" rtl="0">
              <a:spcBef>
                <a:spcPts val="1400"/>
              </a:spcBef>
              <a:spcAft>
                <a:spcPts val="0"/>
              </a:spcAft>
              <a:buClr>
                <a:srgbClr val="DF5F41"/>
              </a:buClr>
              <a:buSzPts val="1400"/>
              <a:buFont typeface="Arimo"/>
              <a:buChar char="➢"/>
            </a:pPr>
            <a:r>
              <a:rPr lang="en" b="0" i="0" u="none" strike="noStrike" cap="none" dirty="0">
                <a:solidFill>
                  <a:srgbClr val="3F3F3F"/>
                </a:solidFill>
                <a:latin typeface="Arial"/>
                <a:ea typeface="Arial"/>
                <a:cs typeface="Arial"/>
                <a:sym typeface="Arial"/>
              </a:rPr>
              <a:t>SDRC pays for activities and services in arrears. In general, CIS will process payments to providers once an invoice </a:t>
            </a:r>
            <a:r>
              <a:rPr lang="en" dirty="0">
                <a:solidFill>
                  <a:srgbClr val="3F3F3F"/>
                </a:solidFill>
              </a:rPr>
              <a:t>is received from the provider and </a:t>
            </a:r>
            <a:r>
              <a:rPr lang="en" b="0" i="0" u="none" strike="noStrike" cap="none" dirty="0">
                <a:solidFill>
                  <a:srgbClr val="3F3F3F"/>
                </a:solidFill>
                <a:latin typeface="Arial"/>
                <a:ea typeface="Arial"/>
                <a:cs typeface="Arial"/>
                <a:sym typeface="Arial"/>
              </a:rPr>
              <a:t>funds have been received from SDRC. </a:t>
            </a:r>
            <a:endParaRPr dirty="0"/>
          </a:p>
        </p:txBody>
      </p:sp>
      <p:pic>
        <p:nvPicPr>
          <p:cNvPr id="363" name="Google Shape;363;p42" descr="Paperclip"/>
          <p:cNvPicPr preferRelativeResize="0"/>
          <p:nvPr/>
        </p:nvPicPr>
        <p:blipFill rotWithShape="1">
          <a:blip r:embed="rId3">
            <a:alphaModFix/>
          </a:blip>
          <a:srcRect/>
          <a:stretch/>
        </p:blipFill>
        <p:spPr>
          <a:xfrm rot="-1715406">
            <a:off x="924790" y="884958"/>
            <a:ext cx="685800" cy="685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3"/>
          <p:cNvSpPr/>
          <p:nvPr/>
        </p:nvSpPr>
        <p:spPr>
          <a:xfrm>
            <a:off x="559481" y="1597307"/>
            <a:ext cx="8006100" cy="2954700"/>
          </a:xfrm>
          <a:prstGeom prst="rect">
            <a:avLst/>
          </a:prstGeom>
          <a:noFill/>
          <a:ln>
            <a:noFill/>
          </a:ln>
        </p:spPr>
        <p:txBody>
          <a:bodyPr spcFirstLastPara="1" wrap="square" lIns="68575" tIns="34275" rIns="68575" bIns="34275" anchor="t" anchorCtr="0">
            <a:noAutofit/>
          </a:bodyPr>
          <a:lstStyle/>
          <a:p>
            <a:pPr marL="342900" marR="0" lvl="1" indent="-342900" algn="l" rtl="0">
              <a:spcBef>
                <a:spcPts val="0"/>
              </a:spcBef>
              <a:spcAft>
                <a:spcPts val="0"/>
              </a:spcAft>
              <a:buNone/>
            </a:pPr>
            <a:r>
              <a:rPr lang="en" sz="1500">
                <a:solidFill>
                  <a:srgbClr val="3F3F3F"/>
                </a:solidFill>
              </a:rPr>
              <a:t>Provider invoices </a:t>
            </a:r>
            <a:r>
              <a:rPr lang="en" sz="1500" b="0" i="0" u="none" strike="noStrike" cap="none">
                <a:solidFill>
                  <a:srgbClr val="3F3F3F"/>
                </a:solidFill>
                <a:latin typeface="Arial"/>
                <a:ea typeface="Arial"/>
                <a:cs typeface="Arial"/>
                <a:sym typeface="Arial"/>
              </a:rPr>
              <a:t>must include the following information: </a:t>
            </a:r>
            <a:endParaRPr sz="1100"/>
          </a:p>
          <a:p>
            <a:pPr marL="431800" marR="0" lvl="2" indent="-298450" algn="l" rtl="0">
              <a:spcBef>
                <a:spcPts val="500"/>
              </a:spcBef>
              <a:spcAft>
                <a:spcPts val="0"/>
              </a:spcAft>
              <a:buClr>
                <a:srgbClr val="DF5F41"/>
              </a:buClr>
              <a:buSzPts val="1500"/>
              <a:buFont typeface="Arimo"/>
              <a:buChar char="■"/>
            </a:pPr>
            <a:r>
              <a:rPr lang="en" sz="1500" b="0" i="0" u="none" strike="noStrike" cap="none">
                <a:solidFill>
                  <a:srgbClr val="3F3F3F"/>
                </a:solidFill>
                <a:latin typeface="Arial"/>
                <a:ea typeface="Arial"/>
                <a:cs typeface="Arial"/>
                <a:sym typeface="Arial"/>
              </a:rPr>
              <a:t>Participant name</a:t>
            </a:r>
            <a:endParaRPr sz="1500" b="0" i="0" u="none" strike="noStrike" cap="none">
              <a:solidFill>
                <a:srgbClr val="3F3F3F"/>
              </a:solidFill>
              <a:latin typeface="Arial"/>
              <a:ea typeface="Arial"/>
              <a:cs typeface="Arial"/>
              <a:sym typeface="Arial"/>
            </a:endParaRPr>
          </a:p>
          <a:p>
            <a:pPr marL="431800" marR="0" lvl="2" indent="-298450" algn="l" rtl="0">
              <a:spcBef>
                <a:spcPts val="500"/>
              </a:spcBef>
              <a:spcAft>
                <a:spcPts val="0"/>
              </a:spcAft>
              <a:buClr>
                <a:srgbClr val="DF5F41"/>
              </a:buClr>
              <a:buSzPts val="1500"/>
              <a:buFont typeface="Arimo"/>
              <a:buChar char="■"/>
            </a:pPr>
            <a:r>
              <a:rPr lang="en" sz="1500" b="0" i="0" u="none" strike="noStrike" cap="none">
                <a:solidFill>
                  <a:srgbClr val="3F3F3F"/>
                </a:solidFill>
                <a:latin typeface="Arial"/>
                <a:ea typeface="Arial"/>
                <a:cs typeface="Arial"/>
                <a:sym typeface="Arial"/>
              </a:rPr>
              <a:t>Exact cost of the activity or service purchased (cannot exceed authorization)</a:t>
            </a:r>
            <a:endParaRPr sz="1100"/>
          </a:p>
          <a:p>
            <a:pPr marL="431800" marR="0" lvl="2" indent="-298450" algn="l" rtl="0">
              <a:spcBef>
                <a:spcPts val="500"/>
              </a:spcBef>
              <a:spcAft>
                <a:spcPts val="0"/>
              </a:spcAft>
              <a:buClr>
                <a:srgbClr val="DF5F41"/>
              </a:buClr>
              <a:buSzPts val="1500"/>
              <a:buFont typeface="Arimo"/>
              <a:buChar char="■"/>
            </a:pPr>
            <a:r>
              <a:rPr lang="en" sz="1500" b="0" i="0" u="none" strike="noStrike" cap="none">
                <a:solidFill>
                  <a:srgbClr val="3F3F3F"/>
                </a:solidFill>
                <a:latin typeface="Arial"/>
                <a:ea typeface="Arial"/>
                <a:cs typeface="Arial"/>
                <a:sym typeface="Arial"/>
              </a:rPr>
              <a:t>Date(s) of service and frequency </a:t>
            </a:r>
            <a:endParaRPr sz="1100"/>
          </a:p>
          <a:p>
            <a:pPr marL="431800" marR="0" lvl="2" indent="-298450" algn="l" rtl="0">
              <a:spcBef>
                <a:spcPts val="500"/>
              </a:spcBef>
              <a:spcAft>
                <a:spcPts val="0"/>
              </a:spcAft>
              <a:buClr>
                <a:srgbClr val="DF5F41"/>
              </a:buClr>
              <a:buSzPts val="1500"/>
              <a:buFont typeface="Arimo"/>
              <a:buChar char="■"/>
            </a:pPr>
            <a:r>
              <a:rPr lang="en" sz="1500" b="0" i="0" u="none" strike="noStrike" cap="none">
                <a:solidFill>
                  <a:srgbClr val="3F3F3F"/>
                </a:solidFill>
                <a:latin typeface="Arial"/>
                <a:ea typeface="Arial"/>
                <a:cs typeface="Arial"/>
                <a:sym typeface="Arial"/>
              </a:rPr>
              <a:t>Name of the provider, merchant, or person the item is to be purchased from (must match the W-9)</a:t>
            </a:r>
            <a:endParaRPr sz="1100"/>
          </a:p>
          <a:p>
            <a:pPr marL="431800" marR="0" lvl="2" indent="-298450" algn="l" rtl="0">
              <a:spcBef>
                <a:spcPts val="500"/>
              </a:spcBef>
              <a:spcAft>
                <a:spcPts val="0"/>
              </a:spcAft>
              <a:buClr>
                <a:srgbClr val="DF5F41"/>
              </a:buClr>
              <a:buSzPts val="1500"/>
              <a:buFont typeface="Arimo"/>
              <a:buChar char="■"/>
            </a:pPr>
            <a:r>
              <a:rPr lang="en" sz="1500" b="0" i="0" u="none" strike="noStrike" cap="none">
                <a:solidFill>
                  <a:srgbClr val="3F3F3F"/>
                </a:solidFill>
                <a:latin typeface="Arial"/>
                <a:ea typeface="Arial"/>
                <a:cs typeface="Arial"/>
                <a:sym typeface="Arial"/>
              </a:rPr>
              <a:t>Description of the service or activity with details as needed</a:t>
            </a:r>
            <a:endParaRPr sz="1100"/>
          </a:p>
          <a:p>
            <a:pPr marL="0" marR="0" lvl="1" indent="0" algn="l" rtl="0">
              <a:spcBef>
                <a:spcPts val="900"/>
              </a:spcBef>
              <a:spcAft>
                <a:spcPts val="0"/>
              </a:spcAft>
              <a:buNone/>
            </a:pPr>
            <a:r>
              <a:rPr lang="en" sz="1500" b="0" i="1" u="none" strike="noStrike" cap="none">
                <a:solidFill>
                  <a:srgbClr val="3F3F3F"/>
                </a:solidFill>
                <a:latin typeface="Arial"/>
                <a:ea typeface="Arial"/>
                <a:cs typeface="Arial"/>
                <a:sym typeface="Arial"/>
              </a:rPr>
              <a:t>If a provider/merchant/person is offering social and recreational services to multiple SDRC clients, they may choose to become vendored with SDRC and be paid by them directly. </a:t>
            </a:r>
            <a:endParaRPr sz="1500" b="0" i="1" u="none" strike="noStrike" cap="none">
              <a:solidFill>
                <a:srgbClr val="3F3F3F"/>
              </a:solidFill>
              <a:latin typeface="Arial"/>
              <a:ea typeface="Arial"/>
              <a:cs typeface="Arial"/>
              <a:sym typeface="Arial"/>
            </a:endParaRPr>
          </a:p>
        </p:txBody>
      </p:sp>
      <p:sp>
        <p:nvSpPr>
          <p:cNvPr id="370" name="Google Shape;370;p43"/>
          <p:cNvSpPr txBox="1"/>
          <p:nvPr/>
        </p:nvSpPr>
        <p:spPr>
          <a:xfrm>
            <a:off x="533400" y="1085744"/>
            <a:ext cx="8169000" cy="4941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cap="none">
                <a:solidFill>
                  <a:srgbClr val="346295"/>
                </a:solidFill>
                <a:latin typeface="Arial"/>
                <a:ea typeface="Arial"/>
                <a:cs typeface="Arial"/>
                <a:sym typeface="Arial"/>
              </a:rPr>
              <a:t>FMS Information </a:t>
            </a:r>
            <a:r>
              <a:rPr lang="en" sz="1800" i="1" cap="none">
                <a:solidFill>
                  <a:srgbClr val="346295"/>
                </a:solidFill>
                <a:latin typeface="Arial"/>
                <a:ea typeface="Arial"/>
                <a:cs typeface="Arial"/>
                <a:sym typeface="Arial"/>
              </a:rPr>
              <a:t>continued</a:t>
            </a:r>
            <a:endParaRPr sz="2700" i="1" cap="none">
              <a:solidFill>
                <a:srgbClr val="346295"/>
              </a:solidFill>
              <a:latin typeface="Arial"/>
              <a:ea typeface="Arial"/>
              <a:cs typeface="Arial"/>
              <a:sym typeface="Arial"/>
            </a:endParaRPr>
          </a:p>
        </p:txBody>
      </p:sp>
      <p:pic>
        <p:nvPicPr>
          <p:cNvPr id="371" name="Google Shape;371;p43" descr="Paperclip"/>
          <p:cNvPicPr preferRelativeResize="0"/>
          <p:nvPr/>
        </p:nvPicPr>
        <p:blipFill rotWithShape="1">
          <a:blip r:embed="rId3">
            <a:alphaModFix/>
          </a:blip>
          <a:srcRect/>
          <a:stretch/>
        </p:blipFill>
        <p:spPr>
          <a:xfrm rot="-1715406">
            <a:off x="2178627" y="926523"/>
            <a:ext cx="685800" cy="685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4"/>
          <p:cNvSpPr/>
          <p:nvPr/>
        </p:nvSpPr>
        <p:spPr>
          <a:xfrm>
            <a:off x="650400" y="2104949"/>
            <a:ext cx="8006100" cy="13473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500" dirty="0">
                <a:solidFill>
                  <a:srgbClr val="3F3F3F"/>
                </a:solidFill>
              </a:rPr>
              <a:t>Payment can be processed after services are authorized, a provider agreement form is completed, a W-9 and invoice are received (note: invoice cannot exceed authorization), and funds are available.</a:t>
            </a:r>
            <a:endParaRPr sz="1500" dirty="0">
              <a:solidFill>
                <a:srgbClr val="3F3F3F"/>
              </a:solidFill>
            </a:endParaRPr>
          </a:p>
        </p:txBody>
      </p:sp>
      <p:sp>
        <p:nvSpPr>
          <p:cNvPr id="378" name="Google Shape;378;p44"/>
          <p:cNvSpPr txBox="1"/>
          <p:nvPr/>
        </p:nvSpPr>
        <p:spPr>
          <a:xfrm>
            <a:off x="487500" y="1389950"/>
            <a:ext cx="8169000" cy="4941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cap="none" dirty="0">
                <a:solidFill>
                  <a:srgbClr val="346295"/>
                </a:solidFill>
                <a:latin typeface="Arial"/>
                <a:ea typeface="Arial"/>
                <a:cs typeface="Arial"/>
                <a:sym typeface="Arial"/>
              </a:rPr>
              <a:t>FMS </a:t>
            </a:r>
            <a:r>
              <a:rPr lang="en" sz="2700" dirty="0">
                <a:solidFill>
                  <a:srgbClr val="346295"/>
                </a:solidFill>
              </a:rPr>
              <a:t>Payment Options and Timelines</a:t>
            </a:r>
            <a:endParaRPr sz="2700" i="1" cap="none" dirty="0">
              <a:solidFill>
                <a:srgbClr val="346295"/>
              </a:solidFill>
              <a:latin typeface="Arial"/>
              <a:ea typeface="Arial"/>
              <a:cs typeface="Arial"/>
              <a:sym typeface="Arial"/>
            </a:endParaRPr>
          </a:p>
        </p:txBody>
      </p:sp>
      <p:pic>
        <p:nvPicPr>
          <p:cNvPr id="379" name="Google Shape;379;p44" descr="Paperclip"/>
          <p:cNvPicPr preferRelativeResize="0"/>
          <p:nvPr/>
        </p:nvPicPr>
        <p:blipFill rotWithShape="1">
          <a:blip r:embed="rId3">
            <a:alphaModFix/>
          </a:blip>
          <a:srcRect/>
          <a:stretch/>
        </p:blipFill>
        <p:spPr>
          <a:xfrm rot="-1715406">
            <a:off x="897877" y="919698"/>
            <a:ext cx="685800" cy="685800"/>
          </a:xfrm>
          <a:prstGeom prst="rect">
            <a:avLst/>
          </a:prstGeom>
          <a:noFill/>
          <a:ln>
            <a:noFill/>
          </a:ln>
        </p:spPr>
      </p:pic>
      <p:pic>
        <p:nvPicPr>
          <p:cNvPr id="380" name="Google Shape;380;p44"/>
          <p:cNvPicPr preferRelativeResize="0"/>
          <p:nvPr/>
        </p:nvPicPr>
        <p:blipFill rotWithShape="1">
          <a:blip r:embed="rId4">
            <a:alphaModFix/>
          </a:blip>
          <a:srcRect l="35737" t="-49198" r="-11823" b="135422"/>
          <a:stretch/>
        </p:blipFill>
        <p:spPr>
          <a:xfrm>
            <a:off x="3064925" y="460525"/>
            <a:ext cx="3024800" cy="7085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6"/>
          <p:cNvSpPr txBox="1">
            <a:spLocks noGrp="1"/>
          </p:cNvSpPr>
          <p:nvPr>
            <p:ph type="ctrTitle"/>
          </p:nvPr>
        </p:nvSpPr>
        <p:spPr>
          <a:xfrm>
            <a:off x="3067349" y="1632763"/>
            <a:ext cx="5965500" cy="1735769"/>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346295"/>
              </a:buClr>
              <a:buSzPts val="5000"/>
              <a:buFont typeface="Arial"/>
              <a:buNone/>
            </a:pPr>
            <a:r>
              <a:rPr lang="en" sz="5000" dirty="0">
                <a:solidFill>
                  <a:srgbClr val="346295"/>
                </a:solidFill>
              </a:rPr>
              <a:t>SC Step by Step Guide to Social Rec</a:t>
            </a:r>
            <a:endParaRPr sz="5000" dirty="0">
              <a:solidFill>
                <a:srgbClr val="34629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7"/>
          <p:cNvSpPr/>
          <p:nvPr/>
        </p:nvSpPr>
        <p:spPr>
          <a:xfrm>
            <a:off x="440650" y="778775"/>
            <a:ext cx="8265300" cy="1804500"/>
          </a:xfrm>
          <a:prstGeom prst="rect">
            <a:avLst/>
          </a:prstGeom>
          <a:noFill/>
          <a:ln>
            <a:noFill/>
          </a:ln>
        </p:spPr>
        <p:txBody>
          <a:bodyPr spcFirstLastPara="1" wrap="square" lIns="91425" tIns="91425" rIns="91425" bIns="91425" anchor="ctr" anchorCtr="0">
            <a:noAutofit/>
          </a:bodyPr>
          <a:lstStyle/>
          <a:p>
            <a:pPr marL="4114800" lvl="0" indent="0" algn="l" rtl="0">
              <a:lnSpc>
                <a:spcPct val="115000"/>
              </a:lnSpc>
              <a:spcBef>
                <a:spcPts val="1200"/>
              </a:spcBef>
              <a:spcAft>
                <a:spcPts val="0"/>
              </a:spcAft>
              <a:buNone/>
            </a:pPr>
            <a:endParaRPr sz="1100">
              <a:solidFill>
                <a:schemeClr val="dk1"/>
              </a:solidFill>
            </a:endParaRPr>
          </a:p>
          <a:p>
            <a:pPr marL="2286000" lvl="0" indent="-304800" algn="l" rtl="0">
              <a:lnSpc>
                <a:spcPct val="115000"/>
              </a:lnSpc>
              <a:spcBef>
                <a:spcPts val="1200"/>
              </a:spcBef>
              <a:spcAft>
                <a:spcPts val="0"/>
              </a:spcAft>
              <a:buClr>
                <a:srgbClr val="EB770F"/>
              </a:buClr>
              <a:buSzPts val="1200"/>
              <a:buChar char="❖"/>
            </a:pPr>
            <a:r>
              <a:rPr lang="en" sz="1100">
                <a:solidFill>
                  <a:schemeClr val="dk1"/>
                </a:solidFill>
              </a:rPr>
              <a:t>Complete Screening Tool via THEREFORE with the family/client upon initial request (a separate form is needed for each request) </a:t>
            </a:r>
            <a:endParaRPr sz="1100">
              <a:solidFill>
                <a:schemeClr val="dk1"/>
              </a:solidFill>
            </a:endParaRPr>
          </a:p>
          <a:p>
            <a:pPr marL="2286000" lvl="0" indent="-304800" algn="l" rtl="0">
              <a:lnSpc>
                <a:spcPct val="115000"/>
              </a:lnSpc>
              <a:spcBef>
                <a:spcPts val="0"/>
              </a:spcBef>
              <a:spcAft>
                <a:spcPts val="0"/>
              </a:spcAft>
              <a:buClr>
                <a:srgbClr val="EB770F"/>
              </a:buClr>
              <a:buSzPts val="1200"/>
              <a:buChar char="❖"/>
            </a:pPr>
            <a:r>
              <a:rPr lang="en" sz="1100">
                <a:solidFill>
                  <a:schemeClr val="dk1"/>
                </a:solidFill>
              </a:rPr>
              <a:t>Verify that selected services meet SDRC POS Guidelines/Standards</a:t>
            </a:r>
            <a:endParaRPr sz="1100">
              <a:solidFill>
                <a:schemeClr val="dk1"/>
              </a:solidFill>
            </a:endParaRPr>
          </a:p>
          <a:p>
            <a:pPr marL="2286000" lvl="0" indent="-311150" algn="l" rtl="0">
              <a:lnSpc>
                <a:spcPct val="115000"/>
              </a:lnSpc>
              <a:spcBef>
                <a:spcPts val="0"/>
              </a:spcBef>
              <a:spcAft>
                <a:spcPts val="0"/>
              </a:spcAft>
              <a:buClr>
                <a:srgbClr val="EB770F"/>
              </a:buClr>
              <a:buSzPts val="1300"/>
              <a:buChar char="❖"/>
            </a:pPr>
            <a:r>
              <a:rPr lang="en" sz="1100">
                <a:solidFill>
                  <a:schemeClr val="dk1"/>
                </a:solidFill>
              </a:rPr>
              <a:t>Verify the agency/company will accept FMS payment, if applicable</a:t>
            </a:r>
            <a:endParaRPr sz="1100">
              <a:solidFill>
                <a:schemeClr val="dk1"/>
              </a:solidFill>
            </a:endParaRPr>
          </a:p>
          <a:p>
            <a:pPr marL="2286000" lvl="0" indent="-311150" algn="l" rtl="0">
              <a:lnSpc>
                <a:spcPct val="115000"/>
              </a:lnSpc>
              <a:spcBef>
                <a:spcPts val="0"/>
              </a:spcBef>
              <a:spcAft>
                <a:spcPts val="0"/>
              </a:spcAft>
              <a:buClr>
                <a:srgbClr val="EB770F"/>
              </a:buClr>
              <a:buSzPts val="1300"/>
              <a:buChar char="❖"/>
            </a:pPr>
            <a:r>
              <a:rPr lang="en" sz="1100">
                <a:solidFill>
                  <a:schemeClr val="dk1"/>
                </a:solidFill>
              </a:rPr>
              <a:t>Submit Screening Tool to Program Manager for Review</a:t>
            </a:r>
            <a:endParaRPr sz="1100">
              <a:solidFill>
                <a:schemeClr val="dk1"/>
              </a:solidFill>
            </a:endParaRPr>
          </a:p>
          <a:p>
            <a:pPr marL="0" lvl="0" indent="0" algn="l" rtl="0">
              <a:lnSpc>
                <a:spcPct val="115000"/>
              </a:lnSpc>
              <a:spcBef>
                <a:spcPts val="1200"/>
              </a:spcBef>
              <a:spcAft>
                <a:spcPts val="1200"/>
              </a:spcAft>
              <a:buNone/>
            </a:pPr>
            <a:endParaRPr sz="1100">
              <a:solidFill>
                <a:schemeClr val="dk1"/>
              </a:solidFill>
            </a:endParaRPr>
          </a:p>
        </p:txBody>
      </p:sp>
      <p:sp>
        <p:nvSpPr>
          <p:cNvPr id="409" name="Google Shape;409;p47"/>
          <p:cNvSpPr/>
          <p:nvPr/>
        </p:nvSpPr>
        <p:spPr>
          <a:xfrm>
            <a:off x="438050" y="3366175"/>
            <a:ext cx="8265300" cy="1523400"/>
          </a:xfrm>
          <a:prstGeom prst="rect">
            <a:avLst/>
          </a:prstGeom>
          <a:noFill/>
          <a:ln>
            <a:noFill/>
          </a:ln>
        </p:spPr>
        <p:txBody>
          <a:bodyPr spcFirstLastPara="1" wrap="square" lIns="91425" tIns="91425" rIns="91425" bIns="91425" anchor="ctr" anchorCtr="0">
            <a:noAutofit/>
          </a:bodyPr>
          <a:lstStyle/>
          <a:p>
            <a:pPr marL="2286000" lvl="0" indent="-304800" algn="l" rtl="0">
              <a:lnSpc>
                <a:spcPct val="115000"/>
              </a:lnSpc>
              <a:spcBef>
                <a:spcPts val="1200"/>
              </a:spcBef>
              <a:spcAft>
                <a:spcPts val="0"/>
              </a:spcAft>
              <a:buClr>
                <a:srgbClr val="35B3D7"/>
              </a:buClr>
              <a:buSzPts val="1200"/>
              <a:buChar char="❖"/>
            </a:pPr>
            <a:r>
              <a:rPr lang="en" sz="1100">
                <a:solidFill>
                  <a:schemeClr val="dk1"/>
                </a:solidFill>
              </a:rPr>
              <a:t>Meets weekly to review submitted requests</a:t>
            </a:r>
            <a:endParaRPr sz="1100">
              <a:solidFill>
                <a:schemeClr val="dk1"/>
              </a:solidFill>
            </a:endParaRPr>
          </a:p>
          <a:p>
            <a:pPr marL="2286000" lvl="0" indent="-304800" algn="l" rtl="0">
              <a:lnSpc>
                <a:spcPct val="100000"/>
              </a:lnSpc>
              <a:spcBef>
                <a:spcPts val="0"/>
              </a:spcBef>
              <a:spcAft>
                <a:spcPts val="0"/>
              </a:spcAft>
              <a:buClr>
                <a:srgbClr val="35B3D7"/>
              </a:buClr>
              <a:buSzPts val="1200"/>
              <a:buChar char="❖"/>
            </a:pPr>
            <a:r>
              <a:rPr lang="en" sz="1100">
                <a:solidFill>
                  <a:schemeClr val="dk1"/>
                </a:solidFill>
              </a:rPr>
              <a:t>If deferred/denied:</a:t>
            </a:r>
            <a:endParaRPr sz="1100">
              <a:solidFill>
                <a:schemeClr val="dk1"/>
              </a:solidFill>
            </a:endParaRPr>
          </a:p>
          <a:p>
            <a:pPr marL="2743200" lvl="0" indent="-298450" algn="l" rtl="0">
              <a:lnSpc>
                <a:spcPct val="100000"/>
              </a:lnSpc>
              <a:spcBef>
                <a:spcPts val="0"/>
              </a:spcBef>
              <a:spcAft>
                <a:spcPts val="0"/>
              </a:spcAft>
              <a:buClr>
                <a:srgbClr val="35B3D7"/>
              </a:buClr>
              <a:buSzPts val="1100"/>
              <a:buChar char="❖"/>
            </a:pPr>
            <a:r>
              <a:rPr lang="en" sz="1100">
                <a:solidFill>
                  <a:schemeClr val="dk1"/>
                </a:solidFill>
              </a:rPr>
              <a:t>due to lack of information; will send screening tool back to SC and provide feedback</a:t>
            </a:r>
            <a:endParaRPr sz="1100">
              <a:solidFill>
                <a:schemeClr val="dk1"/>
              </a:solidFill>
            </a:endParaRPr>
          </a:p>
          <a:p>
            <a:pPr marL="2743200" lvl="0" indent="-298450" algn="l" rtl="0">
              <a:lnSpc>
                <a:spcPct val="100000"/>
              </a:lnSpc>
              <a:spcBef>
                <a:spcPts val="0"/>
              </a:spcBef>
              <a:spcAft>
                <a:spcPts val="0"/>
              </a:spcAft>
              <a:buClr>
                <a:srgbClr val="35B3D7"/>
              </a:buClr>
              <a:buSzPts val="1100"/>
              <a:buChar char="❖"/>
            </a:pPr>
            <a:r>
              <a:rPr lang="en" sz="1100">
                <a:solidFill>
                  <a:schemeClr val="dk1"/>
                </a:solidFill>
              </a:rPr>
              <a:t>due to service not meeting POS standards; will send signed screening tool back to SC w/denial explanation in THEREFORE notes</a:t>
            </a:r>
            <a:endParaRPr sz="1100">
              <a:solidFill>
                <a:schemeClr val="dk1"/>
              </a:solidFill>
            </a:endParaRPr>
          </a:p>
          <a:p>
            <a:pPr marL="2286000" lvl="0" indent="-304800" algn="l" rtl="0">
              <a:lnSpc>
                <a:spcPct val="115000"/>
              </a:lnSpc>
              <a:spcBef>
                <a:spcPts val="0"/>
              </a:spcBef>
              <a:spcAft>
                <a:spcPts val="0"/>
              </a:spcAft>
              <a:buClr>
                <a:srgbClr val="35B3D7"/>
              </a:buClr>
              <a:buSzPts val="1200"/>
              <a:buChar char="❖"/>
            </a:pPr>
            <a:r>
              <a:rPr lang="en" sz="1100">
                <a:solidFill>
                  <a:schemeClr val="dk1"/>
                </a:solidFill>
              </a:rPr>
              <a:t>When approved,  signed screening tool will be automatically updated in THEREFORE and sent back to SC.</a:t>
            </a:r>
            <a:endParaRPr sz="600">
              <a:solidFill>
                <a:schemeClr val="dk1"/>
              </a:solidFill>
            </a:endParaRPr>
          </a:p>
        </p:txBody>
      </p:sp>
      <p:sp>
        <p:nvSpPr>
          <p:cNvPr id="410" name="Google Shape;410;p47"/>
          <p:cNvSpPr txBox="1">
            <a:spLocks noGrp="1"/>
          </p:cNvSpPr>
          <p:nvPr>
            <p:ph type="title"/>
          </p:nvPr>
        </p:nvSpPr>
        <p:spPr>
          <a:xfrm>
            <a:off x="1" y="221484"/>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a:solidFill>
                  <a:srgbClr val="FFFFFF"/>
                </a:solidFill>
              </a:rPr>
              <a:t>Review Process</a:t>
            </a:r>
            <a:endParaRPr sz="2700" cap="none">
              <a:solidFill>
                <a:srgbClr val="FFFFFF"/>
              </a:solidFill>
              <a:latin typeface="Arial"/>
              <a:ea typeface="Arial"/>
              <a:cs typeface="Arial"/>
              <a:sym typeface="Arial"/>
            </a:endParaRPr>
          </a:p>
        </p:txBody>
      </p:sp>
      <p:sp>
        <p:nvSpPr>
          <p:cNvPr id="411" name="Google Shape;411;p47"/>
          <p:cNvSpPr/>
          <p:nvPr/>
        </p:nvSpPr>
        <p:spPr>
          <a:xfrm>
            <a:off x="440650" y="2061250"/>
            <a:ext cx="8265300" cy="1523400"/>
          </a:xfrm>
          <a:prstGeom prst="rect">
            <a:avLst/>
          </a:prstGeom>
          <a:noFill/>
          <a:ln>
            <a:noFill/>
          </a:ln>
        </p:spPr>
        <p:txBody>
          <a:bodyPr spcFirstLastPara="1" wrap="square" lIns="91425" tIns="91425" rIns="91425" bIns="91425" anchor="ctr" anchorCtr="0">
            <a:noAutofit/>
          </a:bodyPr>
          <a:lstStyle/>
          <a:p>
            <a:pPr marL="2286000" lvl="0" indent="-304800" algn="l" rtl="0">
              <a:lnSpc>
                <a:spcPct val="115000"/>
              </a:lnSpc>
              <a:spcBef>
                <a:spcPts val="1200"/>
              </a:spcBef>
              <a:spcAft>
                <a:spcPts val="0"/>
              </a:spcAft>
              <a:buClr>
                <a:srgbClr val="346295"/>
              </a:buClr>
              <a:buSzPts val="1200"/>
              <a:buChar char="❖"/>
            </a:pPr>
            <a:r>
              <a:rPr lang="en" sz="1100" dirty="0">
                <a:solidFill>
                  <a:schemeClr val="dk1"/>
                </a:solidFill>
              </a:rPr>
              <a:t>Review and Approve/Deny Screening Tool Request in THEREFORE</a:t>
            </a:r>
            <a:endParaRPr sz="1100" dirty="0">
              <a:solidFill>
                <a:schemeClr val="dk1"/>
              </a:solidFill>
            </a:endParaRPr>
          </a:p>
          <a:p>
            <a:pPr marL="2286000" lvl="0" indent="-298450" algn="l" rtl="0">
              <a:lnSpc>
                <a:spcPct val="115000"/>
              </a:lnSpc>
              <a:spcBef>
                <a:spcPts val="0"/>
              </a:spcBef>
              <a:spcAft>
                <a:spcPts val="0"/>
              </a:spcAft>
              <a:buClr>
                <a:srgbClr val="346295"/>
              </a:buClr>
              <a:buSzPts val="1100"/>
              <a:buChar char="❖"/>
            </a:pPr>
            <a:r>
              <a:rPr lang="en" sz="1100" dirty="0">
                <a:solidFill>
                  <a:schemeClr val="dk1"/>
                </a:solidFill>
              </a:rPr>
              <a:t>If non-vendored camp or non-vendored non-medical Therapy, submit screening tool to Soc/Rec review team via THEREFORE workflow</a:t>
            </a:r>
            <a:endParaRPr sz="1100" dirty="0">
              <a:solidFill>
                <a:schemeClr val="dk1"/>
              </a:solidFill>
            </a:endParaRPr>
          </a:p>
        </p:txBody>
      </p:sp>
      <p:sp>
        <p:nvSpPr>
          <p:cNvPr id="412" name="Google Shape;412;p47"/>
          <p:cNvSpPr/>
          <p:nvPr/>
        </p:nvSpPr>
        <p:spPr>
          <a:xfrm>
            <a:off x="775750" y="2386300"/>
            <a:ext cx="1084800" cy="8733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PM Duties</a:t>
            </a:r>
            <a:endParaRPr/>
          </a:p>
        </p:txBody>
      </p:sp>
      <p:sp>
        <p:nvSpPr>
          <p:cNvPr id="413" name="Google Shape;413;p47"/>
          <p:cNvSpPr/>
          <p:nvPr/>
        </p:nvSpPr>
        <p:spPr>
          <a:xfrm>
            <a:off x="775750" y="1244375"/>
            <a:ext cx="1084800" cy="873300"/>
          </a:xfrm>
          <a:prstGeom prst="ellipse">
            <a:avLst/>
          </a:prstGeom>
          <a:solidFill>
            <a:srgbClr val="DF5F4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SC Duties</a:t>
            </a:r>
            <a:endParaRPr/>
          </a:p>
        </p:txBody>
      </p:sp>
      <p:sp>
        <p:nvSpPr>
          <p:cNvPr id="414" name="Google Shape;414;p47"/>
          <p:cNvSpPr/>
          <p:nvPr/>
        </p:nvSpPr>
        <p:spPr>
          <a:xfrm>
            <a:off x="775750" y="3584650"/>
            <a:ext cx="1084800" cy="873300"/>
          </a:xfrm>
          <a:prstGeom prst="ellipse">
            <a:avLst/>
          </a:prstGeom>
          <a:solidFill>
            <a:srgbClr val="35B3D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Review Team  Duties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8"/>
          <p:cNvSpPr txBox="1">
            <a:spLocks noGrp="1"/>
          </p:cNvSpPr>
          <p:nvPr>
            <p:ph type="title"/>
          </p:nvPr>
        </p:nvSpPr>
        <p:spPr>
          <a:xfrm>
            <a:off x="1" y="221484"/>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a:solidFill>
                  <a:srgbClr val="FFFFFF"/>
                </a:solidFill>
              </a:rPr>
              <a:t>Communication w/ the Planning Team</a:t>
            </a:r>
            <a:endParaRPr sz="2700" cap="none">
              <a:solidFill>
                <a:srgbClr val="FFFFFF"/>
              </a:solidFill>
              <a:latin typeface="Arial"/>
              <a:ea typeface="Arial"/>
              <a:cs typeface="Arial"/>
              <a:sym typeface="Arial"/>
            </a:endParaRPr>
          </a:p>
        </p:txBody>
      </p:sp>
      <p:sp>
        <p:nvSpPr>
          <p:cNvPr id="420" name="Google Shape;420;p48"/>
          <p:cNvSpPr txBox="1">
            <a:spLocks noGrp="1"/>
          </p:cNvSpPr>
          <p:nvPr>
            <p:ph type="body" idx="1"/>
          </p:nvPr>
        </p:nvSpPr>
        <p:spPr>
          <a:xfrm>
            <a:off x="763675" y="1149875"/>
            <a:ext cx="7505700" cy="302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All service dates should be discussed with the family, provider, and SDRC before the screening tool is submitted. </a:t>
            </a:r>
            <a:endParaRPr b="1" dirty="0"/>
          </a:p>
          <a:p>
            <a:pPr marL="0" lvl="0" indent="0" algn="ctr" rtl="0">
              <a:spcBef>
                <a:spcPts val="0"/>
              </a:spcBef>
              <a:spcAft>
                <a:spcPts val="0"/>
              </a:spcAft>
              <a:buNone/>
            </a:pPr>
            <a:endParaRPr b="1" dirty="0"/>
          </a:p>
          <a:p>
            <a:pPr marL="0" lvl="0" indent="0" algn="l" rtl="0">
              <a:spcBef>
                <a:spcPts val="0"/>
              </a:spcBef>
              <a:spcAft>
                <a:spcPts val="0"/>
              </a:spcAft>
              <a:buNone/>
            </a:pPr>
            <a:r>
              <a:rPr lang="en" b="1" u="sng" dirty="0"/>
              <a:t>Non-Vendored Services</a:t>
            </a:r>
            <a:endParaRPr b="1" u="sng" dirty="0"/>
          </a:p>
          <a:p>
            <a:pPr marL="457200" lvl="0" indent="-317500" algn="l" rtl="0">
              <a:spcBef>
                <a:spcPts val="0"/>
              </a:spcBef>
              <a:spcAft>
                <a:spcPts val="0"/>
              </a:spcAft>
              <a:buSzPts val="1400"/>
              <a:buChar char="❖"/>
            </a:pPr>
            <a:r>
              <a:rPr lang="en" dirty="0"/>
              <a:t>Once a request has been approved for a </a:t>
            </a:r>
            <a:r>
              <a:rPr lang="en" u="sng" dirty="0"/>
              <a:t>non-vendored</a:t>
            </a:r>
            <a:r>
              <a:rPr lang="en" dirty="0"/>
              <a:t> service, SC should reach out to the client/family </a:t>
            </a:r>
            <a:r>
              <a:rPr lang="en" b="1" u="sng" dirty="0"/>
              <a:t>AND</a:t>
            </a:r>
            <a:r>
              <a:rPr lang="en" dirty="0"/>
              <a:t> CIS to inform them of the decision. </a:t>
            </a:r>
            <a:endParaRPr dirty="0"/>
          </a:p>
          <a:p>
            <a:pPr marL="457200" lvl="0" indent="0" algn="l" rtl="0">
              <a:spcBef>
                <a:spcPts val="0"/>
              </a:spcBef>
              <a:spcAft>
                <a:spcPts val="0"/>
              </a:spcAft>
              <a:buNone/>
            </a:pPr>
            <a:endParaRPr lang="en-US" dirty="0"/>
          </a:p>
          <a:p>
            <a:pPr marL="457200" lvl="0" indent="0" algn="l" rtl="0">
              <a:spcBef>
                <a:spcPts val="0"/>
              </a:spcBef>
              <a:spcAft>
                <a:spcPts val="0"/>
              </a:spcAft>
              <a:buNone/>
            </a:pPr>
            <a:endParaRPr dirty="0"/>
          </a:p>
          <a:p>
            <a:pPr marL="0" lvl="0" indent="0" algn="l" rtl="0">
              <a:spcBef>
                <a:spcPts val="0"/>
              </a:spcBef>
              <a:spcAft>
                <a:spcPts val="0"/>
              </a:spcAft>
              <a:buNone/>
            </a:pPr>
            <a:r>
              <a:rPr lang="en" b="1" u="sng" dirty="0"/>
              <a:t>Vendored Services</a:t>
            </a:r>
            <a:endParaRPr b="1" u="sng" dirty="0"/>
          </a:p>
          <a:p>
            <a:pPr marL="457200" lvl="0" indent="-317500" algn="l" rtl="0">
              <a:spcBef>
                <a:spcPts val="0"/>
              </a:spcBef>
              <a:spcAft>
                <a:spcPts val="0"/>
              </a:spcAft>
              <a:buSzPts val="1400"/>
              <a:buChar char="❖"/>
            </a:pPr>
            <a:r>
              <a:rPr lang="en" dirty="0"/>
              <a:t>Once a request has been approved for a </a:t>
            </a:r>
            <a:r>
              <a:rPr lang="en" u="sng" dirty="0"/>
              <a:t>vendored</a:t>
            </a:r>
            <a:r>
              <a:rPr lang="en" dirty="0"/>
              <a:t> service, SC should reach out to client/family </a:t>
            </a:r>
            <a:r>
              <a:rPr lang="en" b="1" u="sng" dirty="0"/>
              <a:t>AND</a:t>
            </a:r>
            <a:r>
              <a:rPr lang="en" dirty="0"/>
              <a:t> vendor to inform them of the decision.</a:t>
            </a:r>
            <a:endParaRPr dirty="0"/>
          </a:p>
          <a:p>
            <a:pPr marL="457200" lvl="0" indent="0" algn="l" rtl="0">
              <a:spcBef>
                <a:spcPts val="0"/>
              </a:spcBef>
              <a:spcAft>
                <a:spcPts val="0"/>
              </a:spcAft>
              <a:buNone/>
            </a:pPr>
            <a:endParaRPr dirty="0"/>
          </a:p>
          <a:p>
            <a:pPr marL="457200" lvl="0" indent="-317500" algn="l" rtl="0">
              <a:spcBef>
                <a:spcPts val="0"/>
              </a:spcBef>
              <a:spcAft>
                <a:spcPts val="0"/>
              </a:spcAft>
              <a:buSzPts val="1400"/>
              <a:buChar char="❖"/>
            </a:pPr>
            <a:r>
              <a:rPr lang="en" dirty="0"/>
              <a:t>It is important to communicate a clear start date with all parties involved as soon as we receive approval. Providers (both vendored and CIS) will not see the client information in their vendor portal until there is an active authorization in SANDIS.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9"/>
          <p:cNvSpPr txBox="1">
            <a:spLocks noGrp="1"/>
          </p:cNvSpPr>
          <p:nvPr>
            <p:ph type="title"/>
          </p:nvPr>
        </p:nvSpPr>
        <p:spPr>
          <a:xfrm>
            <a:off x="1" y="221484"/>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a:solidFill>
                  <a:srgbClr val="FFFFFF"/>
                </a:solidFill>
              </a:rPr>
              <a:t>Social Rec Screening Tool</a:t>
            </a:r>
            <a:endParaRPr sz="2700" cap="none">
              <a:solidFill>
                <a:srgbClr val="FFFFFF"/>
              </a:solidFill>
              <a:latin typeface="Arial"/>
              <a:ea typeface="Arial"/>
              <a:cs typeface="Arial"/>
              <a:sym typeface="Arial"/>
            </a:endParaRPr>
          </a:p>
        </p:txBody>
      </p:sp>
      <p:sp>
        <p:nvSpPr>
          <p:cNvPr id="426" name="Google Shape;426;p49"/>
          <p:cNvSpPr txBox="1">
            <a:spLocks noGrp="1"/>
          </p:cNvSpPr>
          <p:nvPr>
            <p:ph type="body" idx="1"/>
          </p:nvPr>
        </p:nvSpPr>
        <p:spPr>
          <a:xfrm>
            <a:off x="819150" y="978950"/>
            <a:ext cx="7505700" cy="3906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latin typeface="Arial"/>
                <a:ea typeface="Arial"/>
                <a:cs typeface="Arial"/>
                <a:sym typeface="Arial"/>
              </a:rPr>
              <a:t>The Screening Tool is completed by the SC via Therefore </a:t>
            </a:r>
            <a:endParaRPr dirty="0">
              <a:latin typeface="Arial"/>
              <a:ea typeface="Arial"/>
              <a:cs typeface="Arial"/>
              <a:sym typeface="Arial"/>
            </a:endParaRPr>
          </a:p>
          <a:p>
            <a:pPr marL="0" lvl="0" indent="0" algn="l" rtl="0">
              <a:lnSpc>
                <a:spcPct val="100000"/>
              </a:lnSpc>
              <a:spcBef>
                <a:spcPts val="0"/>
              </a:spcBef>
              <a:spcAft>
                <a:spcPts val="0"/>
              </a:spcAft>
              <a:buNone/>
            </a:pPr>
            <a:r>
              <a:rPr lang="en" dirty="0">
                <a:latin typeface="Arial"/>
                <a:ea typeface="Arial"/>
                <a:cs typeface="Arial"/>
                <a:sym typeface="Arial"/>
              </a:rPr>
              <a:t>	</a:t>
            </a:r>
            <a:endParaRPr dirty="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 sz="1200" dirty="0">
                <a:latin typeface="Arial"/>
                <a:ea typeface="Arial"/>
                <a:cs typeface="Arial"/>
                <a:sym typeface="Arial"/>
              </a:rPr>
              <a:t>Ensure all sections are complete (use the drop down options)</a:t>
            </a:r>
            <a:endParaRPr sz="1200" dirty="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 sz="1200" dirty="0">
                <a:latin typeface="Arial"/>
                <a:ea typeface="Arial"/>
                <a:cs typeface="Arial"/>
                <a:sym typeface="Arial"/>
              </a:rPr>
              <a:t>Indicate if the individual is in SDP</a:t>
            </a:r>
            <a:endParaRPr sz="1200" dirty="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 sz="1200" dirty="0">
                <a:latin typeface="Arial"/>
                <a:ea typeface="Arial"/>
                <a:cs typeface="Arial"/>
                <a:sym typeface="Arial"/>
              </a:rPr>
              <a:t>Mark activity type (soc/rec, camp, non-med therapy)</a:t>
            </a:r>
            <a:endParaRPr sz="1200" dirty="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 sz="1200" dirty="0">
                <a:latin typeface="Arial"/>
                <a:ea typeface="Arial"/>
                <a:cs typeface="Arial"/>
                <a:sym typeface="Arial"/>
              </a:rPr>
              <a:t>Ensure service dates are accurate and do</a:t>
            </a:r>
            <a:r>
              <a:rPr lang="en" sz="1200" dirty="0"/>
              <a:t> no</a:t>
            </a:r>
            <a:r>
              <a:rPr lang="en" sz="1200" dirty="0">
                <a:latin typeface="Arial"/>
                <a:ea typeface="Arial"/>
                <a:cs typeface="Arial"/>
                <a:sym typeface="Arial"/>
              </a:rPr>
              <a:t>t exceed 6 months</a:t>
            </a:r>
            <a:endParaRPr sz="1200" dirty="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 sz="1200" dirty="0">
                <a:latin typeface="Arial"/>
                <a:ea typeface="Arial"/>
                <a:cs typeface="Arial"/>
                <a:sym typeface="Arial"/>
              </a:rPr>
              <a:t>Ensure cost is accurate</a:t>
            </a:r>
            <a:endParaRPr sz="1200" dirty="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 sz="1200" dirty="0">
                <a:latin typeface="Arial"/>
                <a:ea typeface="Arial"/>
                <a:cs typeface="Arial"/>
                <a:sym typeface="Arial"/>
              </a:rPr>
              <a:t>Ensure description of activity and who this activity will benefit the client is person-centered</a:t>
            </a:r>
            <a:endParaRPr sz="1200" dirty="0">
              <a:latin typeface="Arial"/>
              <a:ea typeface="Arial"/>
              <a:cs typeface="Arial"/>
              <a:sym typeface="Arial"/>
            </a:endParaRPr>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r>
              <a:rPr lang="en" sz="1200" dirty="0">
                <a:latin typeface="Arial"/>
                <a:ea typeface="Arial"/>
                <a:cs typeface="Arial"/>
                <a:sym typeface="Arial"/>
              </a:rPr>
              <a:t>PM will review.  If there is missing information, PM will defer back to SC for updates.  Once updated, SC will re-submit to PM for approval.</a:t>
            </a:r>
            <a:endParaRPr sz="1200" dirty="0">
              <a:latin typeface="Arial"/>
              <a:ea typeface="Arial"/>
              <a:cs typeface="Arial"/>
              <a:sym typeface="Arial"/>
            </a:endParaRPr>
          </a:p>
          <a:p>
            <a:pPr marL="0" lvl="0" indent="0" algn="l" rtl="0">
              <a:lnSpc>
                <a:spcPct val="100000"/>
              </a:lnSpc>
              <a:spcBef>
                <a:spcPts val="0"/>
              </a:spcBef>
              <a:spcAft>
                <a:spcPts val="0"/>
              </a:spcAft>
              <a:buNone/>
            </a:pPr>
            <a:endParaRPr sz="1200" dirty="0"/>
          </a:p>
          <a:p>
            <a:pPr marL="0" lvl="0" indent="0" algn="l" rtl="0">
              <a:lnSpc>
                <a:spcPct val="100000"/>
              </a:lnSpc>
              <a:spcBef>
                <a:spcPts val="0"/>
              </a:spcBef>
              <a:spcAft>
                <a:spcPts val="0"/>
              </a:spcAft>
              <a:buNone/>
            </a:pPr>
            <a:r>
              <a:rPr lang="en" sz="1200" dirty="0"/>
              <a:t>If activity is non-vendored camp/non-medical therapy: </a:t>
            </a:r>
            <a:r>
              <a:rPr lang="en" sz="1200" dirty="0">
                <a:latin typeface="Arial"/>
                <a:ea typeface="Arial"/>
                <a:cs typeface="Arial"/>
                <a:sym typeface="Arial"/>
              </a:rPr>
              <a:t>When PM approves, the screening tool is sent to the Social Recreation Inbox.</a:t>
            </a:r>
            <a:endParaRPr sz="1200" dirty="0">
              <a:latin typeface="Arial"/>
              <a:ea typeface="Arial"/>
              <a:cs typeface="Arial"/>
              <a:sym typeface="Arial"/>
            </a:endParaRPr>
          </a:p>
          <a:p>
            <a:pPr marL="0" lvl="0" indent="0" algn="l" rtl="0">
              <a:lnSpc>
                <a:spcPct val="100000"/>
              </a:lnSpc>
              <a:spcBef>
                <a:spcPts val="0"/>
              </a:spcBef>
              <a:spcAft>
                <a:spcPts val="0"/>
              </a:spcAft>
              <a:buNone/>
            </a:pPr>
            <a:endParaRPr sz="1200" dirty="0">
              <a:latin typeface="Arial"/>
              <a:ea typeface="Arial"/>
              <a:cs typeface="Arial"/>
              <a:sym typeface="Arial"/>
            </a:endParaRPr>
          </a:p>
          <a:p>
            <a:pPr marL="0" lvl="0" indent="0" algn="l" rtl="0">
              <a:lnSpc>
                <a:spcPct val="100000"/>
              </a:lnSpc>
              <a:spcBef>
                <a:spcPts val="0"/>
              </a:spcBef>
              <a:spcAft>
                <a:spcPts val="0"/>
              </a:spcAft>
              <a:buNone/>
            </a:pPr>
            <a:r>
              <a:rPr lang="en" sz="1200" dirty="0">
                <a:latin typeface="Arial"/>
                <a:ea typeface="Arial"/>
                <a:cs typeface="Arial"/>
                <a:sym typeface="Arial"/>
              </a:rPr>
              <a:t>Please NOTE:  Once the Screening Tool has been approved by the Social Recreation Review Team, the document will be sent back to the SC.  At that point, the SC can notify the client/family, the vendor or FMS, and start the POS process.   This entire process can take up to 4 to 6 weeks.   </a:t>
            </a:r>
            <a:endParaRPr sz="1200" dirty="0">
              <a:latin typeface="Arial"/>
              <a:ea typeface="Arial"/>
              <a:cs typeface="Arial"/>
              <a:sym typeface="Arial"/>
            </a:endParaRPr>
          </a:p>
          <a:p>
            <a:pPr marL="0" lvl="0" indent="0" algn="l" rtl="0">
              <a:lnSpc>
                <a:spcPct val="100000"/>
              </a:lnSpc>
              <a:spcBef>
                <a:spcPts val="0"/>
              </a:spcBef>
              <a:spcAft>
                <a:spcPts val="0"/>
              </a:spcAft>
              <a:buNone/>
            </a:pPr>
            <a:endParaRPr sz="1200" dirty="0">
              <a:latin typeface="Arial"/>
              <a:ea typeface="Arial"/>
              <a:cs typeface="Arial"/>
              <a:sym typeface="Arial"/>
            </a:endParaRPr>
          </a:p>
          <a:p>
            <a:pPr marL="0" lvl="0" indent="0" algn="l" rtl="0">
              <a:lnSpc>
                <a:spcPct val="100000"/>
              </a:lnSpc>
              <a:spcBef>
                <a:spcPts val="0"/>
              </a:spcBef>
              <a:spcAft>
                <a:spcPts val="0"/>
              </a:spcAft>
              <a:buNone/>
            </a:pPr>
            <a:endParaRPr sz="1200"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50"/>
          <p:cNvPicPr preferRelativeResize="0"/>
          <p:nvPr/>
        </p:nvPicPr>
        <p:blipFill>
          <a:blip r:embed="rId3">
            <a:alphaModFix/>
          </a:blip>
          <a:stretch>
            <a:fillRect/>
          </a:stretch>
        </p:blipFill>
        <p:spPr>
          <a:xfrm>
            <a:off x="837313" y="188775"/>
            <a:ext cx="3742952" cy="4838700"/>
          </a:xfrm>
          <a:prstGeom prst="rect">
            <a:avLst/>
          </a:prstGeom>
          <a:noFill/>
          <a:ln>
            <a:noFill/>
          </a:ln>
        </p:spPr>
      </p:pic>
      <p:pic>
        <p:nvPicPr>
          <p:cNvPr id="432" name="Google Shape;432;p50"/>
          <p:cNvPicPr preferRelativeResize="0"/>
          <p:nvPr/>
        </p:nvPicPr>
        <p:blipFill>
          <a:blip r:embed="rId4">
            <a:alphaModFix/>
          </a:blip>
          <a:stretch>
            <a:fillRect/>
          </a:stretch>
        </p:blipFill>
        <p:spPr>
          <a:xfrm>
            <a:off x="4580265" y="188775"/>
            <a:ext cx="3726413" cy="48386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1"/>
          <p:cNvSpPr txBox="1">
            <a:spLocks noGrp="1"/>
          </p:cNvSpPr>
          <p:nvPr>
            <p:ph type="title"/>
          </p:nvPr>
        </p:nvSpPr>
        <p:spPr>
          <a:xfrm>
            <a:off x="1" y="221484"/>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a:solidFill>
                  <a:srgbClr val="FFFFFF"/>
                </a:solidFill>
              </a:rPr>
              <a:t>Request Approved</a:t>
            </a:r>
            <a:endParaRPr sz="2700" cap="none">
              <a:solidFill>
                <a:srgbClr val="FFFFFF"/>
              </a:solidFill>
              <a:latin typeface="Arial"/>
              <a:ea typeface="Arial"/>
              <a:cs typeface="Arial"/>
              <a:sym typeface="Arial"/>
            </a:endParaRPr>
          </a:p>
        </p:txBody>
      </p:sp>
      <p:sp>
        <p:nvSpPr>
          <p:cNvPr id="438" name="Google Shape;438;p51"/>
          <p:cNvSpPr/>
          <p:nvPr/>
        </p:nvSpPr>
        <p:spPr>
          <a:xfrm>
            <a:off x="774450" y="1232850"/>
            <a:ext cx="1084800" cy="873300"/>
          </a:xfrm>
          <a:prstGeom prst="ellipse">
            <a:avLst/>
          </a:prstGeom>
          <a:solidFill>
            <a:srgbClr val="DF5F4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SC Duties</a:t>
            </a:r>
            <a:endParaRPr/>
          </a:p>
        </p:txBody>
      </p:sp>
      <p:sp>
        <p:nvSpPr>
          <p:cNvPr id="439" name="Google Shape;439;p51"/>
          <p:cNvSpPr/>
          <p:nvPr/>
        </p:nvSpPr>
        <p:spPr>
          <a:xfrm>
            <a:off x="439350" y="767250"/>
            <a:ext cx="8265300" cy="1804500"/>
          </a:xfrm>
          <a:prstGeom prst="rect">
            <a:avLst/>
          </a:prstGeom>
          <a:noFill/>
          <a:ln>
            <a:noFill/>
          </a:ln>
        </p:spPr>
        <p:txBody>
          <a:bodyPr spcFirstLastPara="1" wrap="square" lIns="91425" tIns="91425" rIns="91425" bIns="91425" anchor="ctr" anchorCtr="0">
            <a:noAutofit/>
          </a:bodyPr>
          <a:lstStyle/>
          <a:p>
            <a:pPr marL="4114800" lvl="0" indent="0" algn="l" rtl="0">
              <a:lnSpc>
                <a:spcPct val="115000"/>
              </a:lnSpc>
              <a:spcBef>
                <a:spcPts val="1200"/>
              </a:spcBef>
              <a:spcAft>
                <a:spcPts val="0"/>
              </a:spcAft>
              <a:buNone/>
            </a:pPr>
            <a:endParaRPr sz="1100">
              <a:solidFill>
                <a:schemeClr val="dk1"/>
              </a:solidFill>
            </a:endParaRPr>
          </a:p>
          <a:p>
            <a:pPr marL="2286000" lvl="0" indent="-304800" algn="l" rtl="0">
              <a:lnSpc>
                <a:spcPct val="115000"/>
              </a:lnSpc>
              <a:spcBef>
                <a:spcPts val="1200"/>
              </a:spcBef>
              <a:spcAft>
                <a:spcPts val="0"/>
              </a:spcAft>
              <a:buClr>
                <a:srgbClr val="EB770F"/>
              </a:buClr>
              <a:buSzPts val="1200"/>
              <a:buChar char="❖"/>
            </a:pPr>
            <a:r>
              <a:rPr lang="en" sz="1100">
                <a:solidFill>
                  <a:schemeClr val="dk1"/>
                </a:solidFill>
              </a:rPr>
              <a:t>Create IPP/IPA/IFSP to reflect outcome, and the service.</a:t>
            </a:r>
            <a:endParaRPr sz="1100">
              <a:solidFill>
                <a:schemeClr val="dk1"/>
              </a:solidFill>
            </a:endParaRPr>
          </a:p>
          <a:p>
            <a:pPr marL="2286000" lvl="0" indent="-304800" algn="l" rtl="0">
              <a:lnSpc>
                <a:spcPct val="115000"/>
              </a:lnSpc>
              <a:spcBef>
                <a:spcPts val="0"/>
              </a:spcBef>
              <a:spcAft>
                <a:spcPts val="0"/>
              </a:spcAft>
              <a:buClr>
                <a:srgbClr val="EB770F"/>
              </a:buClr>
              <a:buSzPts val="1200"/>
              <a:buChar char="❖"/>
            </a:pPr>
            <a:r>
              <a:rPr lang="en" sz="1100">
                <a:solidFill>
                  <a:schemeClr val="dk1"/>
                </a:solidFill>
              </a:rPr>
              <a:t>IPP/IPA/IFSP signed and approved</a:t>
            </a:r>
            <a:endParaRPr sz="1100">
              <a:solidFill>
                <a:schemeClr val="dk1"/>
              </a:solidFill>
            </a:endParaRPr>
          </a:p>
          <a:p>
            <a:pPr marL="2286000" lvl="0" indent="-311150" algn="l" rtl="0">
              <a:lnSpc>
                <a:spcPct val="115000"/>
              </a:lnSpc>
              <a:spcBef>
                <a:spcPts val="0"/>
              </a:spcBef>
              <a:spcAft>
                <a:spcPts val="0"/>
              </a:spcAft>
              <a:buClr>
                <a:srgbClr val="EB770F"/>
              </a:buClr>
              <a:buSzPts val="1300"/>
              <a:buChar char="❖"/>
            </a:pPr>
            <a:r>
              <a:rPr lang="en" sz="1100">
                <a:solidFill>
                  <a:schemeClr val="dk1"/>
                </a:solidFill>
              </a:rPr>
              <a:t>Enter appropriate POS</a:t>
            </a:r>
            <a:endParaRPr sz="1100">
              <a:solidFill>
                <a:schemeClr val="dk1"/>
              </a:solidFill>
            </a:endParaRPr>
          </a:p>
          <a:p>
            <a:pPr marL="2286000" lvl="0" indent="-311150" algn="l" rtl="0">
              <a:lnSpc>
                <a:spcPct val="115000"/>
              </a:lnSpc>
              <a:spcBef>
                <a:spcPts val="0"/>
              </a:spcBef>
              <a:spcAft>
                <a:spcPts val="0"/>
              </a:spcAft>
              <a:buClr>
                <a:srgbClr val="EB770F"/>
              </a:buClr>
              <a:buSzPts val="1300"/>
              <a:buChar char="❖"/>
            </a:pPr>
            <a:r>
              <a:rPr lang="en" sz="1100">
                <a:solidFill>
                  <a:schemeClr val="dk1"/>
                </a:solidFill>
              </a:rPr>
              <a:t>Screening tool will determine POS info</a:t>
            </a:r>
            <a:endParaRPr sz="1100">
              <a:solidFill>
                <a:schemeClr val="dk1"/>
              </a:solidFill>
            </a:endParaRPr>
          </a:p>
          <a:p>
            <a:pPr marL="0" lvl="0" indent="0" algn="l" rtl="0">
              <a:lnSpc>
                <a:spcPct val="115000"/>
              </a:lnSpc>
              <a:spcBef>
                <a:spcPts val="1200"/>
              </a:spcBef>
              <a:spcAft>
                <a:spcPts val="1200"/>
              </a:spcAft>
              <a:buNone/>
            </a:pPr>
            <a:endParaRPr sz="1100">
              <a:solidFill>
                <a:schemeClr val="dk1"/>
              </a:solidFill>
            </a:endParaRPr>
          </a:p>
        </p:txBody>
      </p:sp>
      <p:pic>
        <p:nvPicPr>
          <p:cNvPr id="440" name="Google Shape;440;p51"/>
          <p:cNvPicPr preferRelativeResize="0"/>
          <p:nvPr/>
        </p:nvPicPr>
        <p:blipFill>
          <a:blip r:embed="rId3">
            <a:alphaModFix/>
          </a:blip>
          <a:stretch>
            <a:fillRect/>
          </a:stretch>
        </p:blipFill>
        <p:spPr>
          <a:xfrm>
            <a:off x="2633848" y="2571750"/>
            <a:ext cx="3876299" cy="208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1373616" y="841295"/>
            <a:ext cx="6088200" cy="5082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346295"/>
              </a:buClr>
              <a:buSzPts val="3300"/>
              <a:buFont typeface="Arial"/>
              <a:buNone/>
            </a:pPr>
            <a:r>
              <a:rPr lang="en" sz="3300" dirty="0">
                <a:solidFill>
                  <a:srgbClr val="346295"/>
                </a:solidFill>
              </a:rPr>
              <a:t>Legislation</a:t>
            </a:r>
            <a:endParaRPr sz="1100" dirty="0"/>
          </a:p>
        </p:txBody>
      </p:sp>
      <p:sp>
        <p:nvSpPr>
          <p:cNvPr id="187" name="Google Shape;187;p24"/>
          <p:cNvSpPr txBox="1">
            <a:spLocks noGrp="1"/>
          </p:cNvSpPr>
          <p:nvPr>
            <p:ph type="body" idx="1"/>
          </p:nvPr>
        </p:nvSpPr>
        <p:spPr>
          <a:xfrm>
            <a:off x="75475" y="1483225"/>
            <a:ext cx="8994300" cy="3495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800"/>
              </a:spcBef>
              <a:spcAft>
                <a:spcPts val="0"/>
              </a:spcAft>
              <a:buNone/>
            </a:pPr>
            <a:r>
              <a:rPr lang="en" sz="1300" dirty="0">
                <a:solidFill>
                  <a:srgbClr val="3F3F3F"/>
                </a:solidFill>
              </a:rPr>
              <a:t>“</a:t>
            </a:r>
            <a:r>
              <a:rPr lang="en" sz="1000" dirty="0">
                <a:solidFill>
                  <a:srgbClr val="3F3F3F"/>
                </a:solidFill>
              </a:rPr>
              <a:t>It is the intent of the Legislature to ensure that the individual program plan and provision of services and supports by the regional center system is centered on the individual and the family of the individual with developmental disabilities and takes into account the needs and preferences of the individual and the family, if appropriate, as well as </a:t>
            </a:r>
            <a:r>
              <a:rPr lang="en" sz="1000" u="sng" dirty="0">
                <a:solidFill>
                  <a:srgbClr val="3F3F3F"/>
                </a:solidFill>
              </a:rPr>
              <a:t>promoting community integration</a:t>
            </a:r>
            <a:r>
              <a:rPr lang="en" sz="1000" dirty="0">
                <a:solidFill>
                  <a:srgbClr val="3F3F3F"/>
                </a:solidFill>
              </a:rPr>
              <a:t>… It is the further intent of the Legislature to ensure that the provision of services to consumers and their families be effective in meeting the goals stated in the individual program plan, </a:t>
            </a:r>
            <a:r>
              <a:rPr lang="en" sz="1000" u="sng" dirty="0">
                <a:solidFill>
                  <a:srgbClr val="3F3F3F"/>
                </a:solidFill>
              </a:rPr>
              <a:t>reflect the preferences and choices of the consumer, and reflect the cost-effective use of public resources</a:t>
            </a:r>
            <a:r>
              <a:rPr lang="en" sz="1000" dirty="0">
                <a:solidFill>
                  <a:srgbClr val="3F3F3F"/>
                </a:solidFill>
              </a:rPr>
              <a:t>.” W&amp;I Code section 4646(a)  </a:t>
            </a:r>
            <a:endParaRPr sz="1000" dirty="0">
              <a:solidFill>
                <a:srgbClr val="3F3F3F"/>
              </a:solidFill>
            </a:endParaRPr>
          </a:p>
          <a:p>
            <a:pPr marL="457200" marR="0" lvl="0" indent="-292100" algn="l" rtl="0">
              <a:lnSpc>
                <a:spcPct val="100000"/>
              </a:lnSpc>
              <a:spcBef>
                <a:spcPts val="800"/>
              </a:spcBef>
              <a:spcAft>
                <a:spcPts val="0"/>
              </a:spcAft>
              <a:buClr>
                <a:srgbClr val="3F3F3F"/>
              </a:buClr>
              <a:buSzPts val="1000"/>
              <a:buChar char="-"/>
            </a:pPr>
            <a:r>
              <a:rPr lang="en" sz="1000" dirty="0">
                <a:solidFill>
                  <a:srgbClr val="3F3F3F"/>
                </a:solidFill>
              </a:rPr>
              <a:t>In light of the Legislature's intent to increase access to these services as stated in W&amp;I Code section 4688.22(a), </a:t>
            </a:r>
            <a:r>
              <a:rPr lang="en" sz="1000" u="sng" dirty="0">
                <a:solidFill>
                  <a:srgbClr val="3F3F3F"/>
                </a:solidFill>
              </a:rPr>
              <a:t>regional centers must not use W&amp;I Code section 4512(b) to restrict funding of these services to only those that are specialized or directed toward the alleviation of a developmental disability</a:t>
            </a:r>
            <a:r>
              <a:rPr lang="en" sz="1000" dirty="0">
                <a:solidFill>
                  <a:srgbClr val="3F3F3F"/>
                </a:solidFill>
              </a:rPr>
              <a:t>.</a:t>
            </a:r>
            <a:endParaRPr sz="1000" dirty="0">
              <a:solidFill>
                <a:srgbClr val="3F3F3F"/>
              </a:solidFill>
            </a:endParaRPr>
          </a:p>
          <a:p>
            <a:pPr marL="914400" marR="0" lvl="0" indent="0" algn="l" rtl="0">
              <a:lnSpc>
                <a:spcPct val="100000"/>
              </a:lnSpc>
              <a:spcBef>
                <a:spcPts val="800"/>
              </a:spcBef>
              <a:spcAft>
                <a:spcPts val="0"/>
              </a:spcAft>
              <a:buNone/>
            </a:pPr>
            <a:endParaRPr sz="300" dirty="0">
              <a:solidFill>
                <a:srgbClr val="3F3F3F"/>
              </a:solidFill>
            </a:endParaRPr>
          </a:p>
          <a:p>
            <a:pPr marL="0" marR="0" lvl="0" indent="0" algn="l" rtl="0">
              <a:lnSpc>
                <a:spcPct val="100000"/>
              </a:lnSpc>
              <a:spcBef>
                <a:spcPts val="800"/>
              </a:spcBef>
              <a:spcAft>
                <a:spcPts val="0"/>
              </a:spcAft>
              <a:buNone/>
            </a:pPr>
            <a:r>
              <a:rPr lang="en" sz="900" u="sng" dirty="0">
                <a:solidFill>
                  <a:schemeClr val="hlink"/>
                </a:solidFill>
                <a:hlinkClick r:id="rId3"/>
              </a:rPr>
              <a:t>Clarification Regarding Reimbursement and Participant-Directed Services for Social Recreation Services, Camping Services and Nonmedical Therapy</a:t>
            </a:r>
            <a:r>
              <a:rPr lang="en" sz="900" dirty="0">
                <a:solidFill>
                  <a:srgbClr val="3F3F3F"/>
                </a:solidFill>
              </a:rPr>
              <a:t> (Sept 2024) </a:t>
            </a:r>
            <a:endParaRPr sz="900" dirty="0">
              <a:solidFill>
                <a:srgbClr val="3F3F3F"/>
              </a:solidFill>
            </a:endParaRPr>
          </a:p>
          <a:p>
            <a:pPr marL="0" marR="0" lvl="0" indent="0" algn="l" rtl="0">
              <a:lnSpc>
                <a:spcPct val="100000"/>
              </a:lnSpc>
              <a:spcBef>
                <a:spcPts val="800"/>
              </a:spcBef>
              <a:spcAft>
                <a:spcPts val="0"/>
              </a:spcAft>
              <a:buNone/>
            </a:pPr>
            <a:r>
              <a:rPr lang="en" sz="900" u="sng" dirty="0">
                <a:solidFill>
                  <a:schemeClr val="hlink"/>
                </a:solidFill>
                <a:hlinkClick r:id="rId4"/>
              </a:rPr>
              <a:t>Updates to Welfare and Institutions Code Section 4688.22: Social Recreation Services, Camping Services and Nonmedical Therapies</a:t>
            </a:r>
            <a:r>
              <a:rPr lang="en" sz="900" dirty="0">
                <a:solidFill>
                  <a:srgbClr val="3F3F3F"/>
                </a:solidFill>
              </a:rPr>
              <a:t> (Aug 2024) </a:t>
            </a:r>
            <a:endParaRPr sz="900" dirty="0">
              <a:solidFill>
                <a:srgbClr val="3F3F3F"/>
              </a:solidFill>
            </a:endParaRPr>
          </a:p>
          <a:p>
            <a:pPr marL="0" marR="0" lvl="0" indent="0" algn="l" rtl="0">
              <a:lnSpc>
                <a:spcPct val="100000"/>
              </a:lnSpc>
              <a:spcBef>
                <a:spcPts val="800"/>
              </a:spcBef>
              <a:spcAft>
                <a:spcPts val="0"/>
              </a:spcAft>
              <a:buNone/>
            </a:pPr>
            <a:r>
              <a:rPr lang="en" sz="900" u="sng" dirty="0">
                <a:solidFill>
                  <a:schemeClr val="hlink"/>
                </a:solidFill>
                <a:hlinkClick r:id="rId5"/>
              </a:rPr>
              <a:t>Social Recreation, Camping and Nonmedical Therapies - Legislative Intent and Provider Access</a:t>
            </a:r>
            <a:r>
              <a:rPr lang="en" sz="900" dirty="0">
                <a:solidFill>
                  <a:srgbClr val="3F3F3F"/>
                </a:solidFill>
              </a:rPr>
              <a:t> (Feb 2024)</a:t>
            </a:r>
            <a:endParaRPr sz="900" dirty="0">
              <a:solidFill>
                <a:srgbClr val="3F3F3F"/>
              </a:solidFill>
            </a:endParaRPr>
          </a:p>
          <a:p>
            <a:pPr marL="0" marR="0" lvl="0" indent="0" algn="l" rtl="0">
              <a:lnSpc>
                <a:spcPct val="100000"/>
              </a:lnSpc>
              <a:spcBef>
                <a:spcPts val="800"/>
              </a:spcBef>
              <a:spcAft>
                <a:spcPts val="0"/>
              </a:spcAft>
              <a:buNone/>
            </a:pPr>
            <a:r>
              <a:rPr lang="en" sz="900" u="sng" dirty="0">
                <a:solidFill>
                  <a:schemeClr val="hlink"/>
                </a:solidFill>
                <a:hlinkClick r:id="rId6"/>
              </a:rPr>
              <a:t>Sub-Code for Social Recreation Activities</a:t>
            </a:r>
            <a:r>
              <a:rPr lang="en" sz="900" dirty="0">
                <a:solidFill>
                  <a:srgbClr val="3F3F3F"/>
                </a:solidFill>
              </a:rPr>
              <a:t> (Feb 2022)</a:t>
            </a:r>
            <a:endParaRPr sz="900" dirty="0">
              <a:solidFill>
                <a:srgbClr val="3F3F3F"/>
              </a:solidFill>
            </a:endParaRPr>
          </a:p>
          <a:p>
            <a:pPr marL="0" marR="0" lvl="0" indent="0" algn="l" rtl="0">
              <a:lnSpc>
                <a:spcPct val="100000"/>
              </a:lnSpc>
              <a:spcBef>
                <a:spcPts val="800"/>
              </a:spcBef>
              <a:spcAft>
                <a:spcPts val="0"/>
              </a:spcAft>
              <a:buNone/>
            </a:pPr>
            <a:r>
              <a:rPr lang="en" sz="900" u="sng" dirty="0">
                <a:solidFill>
                  <a:schemeClr val="hlink"/>
                </a:solidFill>
                <a:hlinkClick r:id="rId7"/>
              </a:rPr>
              <a:t>Restoration of Camping, Social Recreation and Other Services</a:t>
            </a:r>
            <a:r>
              <a:rPr lang="en" sz="900" dirty="0">
                <a:solidFill>
                  <a:srgbClr val="3F3F3F"/>
                </a:solidFill>
              </a:rPr>
              <a:t> (Oct 2021)</a:t>
            </a:r>
            <a:endParaRPr sz="900" dirty="0">
              <a:solidFill>
                <a:srgbClr val="3F3F3F"/>
              </a:solidFill>
            </a:endParaRPr>
          </a:p>
          <a:p>
            <a:pPr marL="0" marR="0" lvl="0" indent="0" algn="l" rtl="0">
              <a:lnSpc>
                <a:spcPct val="100000"/>
              </a:lnSpc>
              <a:spcBef>
                <a:spcPts val="800"/>
              </a:spcBef>
              <a:spcAft>
                <a:spcPts val="0"/>
              </a:spcAft>
              <a:buNone/>
            </a:pPr>
            <a:r>
              <a:rPr lang="en" sz="900" u="sng" dirty="0">
                <a:solidFill>
                  <a:schemeClr val="hlink"/>
                </a:solidFill>
                <a:hlinkClick r:id="rId8"/>
              </a:rPr>
              <a:t>July 2021 Trailer Bill Language Affecting Regional Centers</a:t>
            </a:r>
            <a:r>
              <a:rPr lang="en" sz="900" dirty="0">
                <a:solidFill>
                  <a:srgbClr val="3F3F3F"/>
                </a:solidFill>
              </a:rPr>
              <a:t> (Oct 2021)</a:t>
            </a:r>
            <a:endParaRPr sz="900" dirty="0">
              <a:solidFill>
                <a:srgbClr val="3F3F3F"/>
              </a:solidFill>
            </a:endParaRPr>
          </a:p>
          <a:p>
            <a:pPr marL="0" lvl="0" indent="0" algn="l" rtl="0">
              <a:spcBef>
                <a:spcPts val="800"/>
              </a:spcBef>
              <a:spcAft>
                <a:spcPts val="0"/>
              </a:spcAft>
              <a:buNone/>
            </a:pPr>
            <a:r>
              <a:rPr lang="en" sz="900" u="sng" dirty="0">
                <a:solidFill>
                  <a:schemeClr val="hlink"/>
                </a:solidFill>
                <a:hlinkClick r:id="rId9"/>
              </a:rPr>
              <a:t>Enclosure B - Restoration of Camping Social Recreation And Other Services</a:t>
            </a:r>
            <a:r>
              <a:rPr lang="en" sz="900" dirty="0">
                <a:solidFill>
                  <a:srgbClr val="3F3F3F"/>
                </a:solidFill>
              </a:rPr>
              <a:t> (July 2021)</a:t>
            </a:r>
            <a:endParaRPr sz="900" dirty="0">
              <a:solidFill>
                <a:srgbClr val="3F3F3F"/>
              </a:solidFill>
            </a:endParaRPr>
          </a:p>
          <a:p>
            <a:pPr marL="0" lvl="0" indent="0" algn="l" rtl="0">
              <a:spcBef>
                <a:spcPts val="800"/>
              </a:spcBef>
              <a:spcAft>
                <a:spcPts val="0"/>
              </a:spcAft>
              <a:buNone/>
            </a:pPr>
            <a:r>
              <a:rPr lang="en" sz="800" u="sng" dirty="0">
                <a:solidFill>
                  <a:schemeClr val="hlink"/>
                </a:solidFill>
                <a:hlinkClick r:id="rId10"/>
              </a:rPr>
              <a:t>Purchase of Service (POS) Standards Rev 10-22-18</a:t>
            </a:r>
            <a:r>
              <a:rPr lang="en" sz="800" dirty="0">
                <a:solidFill>
                  <a:srgbClr val="3F3F3F"/>
                </a:solidFill>
              </a:rPr>
              <a:t> </a:t>
            </a:r>
            <a:endParaRPr sz="800" dirty="0">
              <a:solidFill>
                <a:srgbClr val="3F3F3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2"/>
          <p:cNvSpPr txBox="1"/>
          <p:nvPr/>
        </p:nvSpPr>
        <p:spPr>
          <a:xfrm>
            <a:off x="364250" y="478350"/>
            <a:ext cx="7717500" cy="423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latin typeface="Comic Sans MS"/>
                <a:ea typeface="Comic Sans MS"/>
                <a:cs typeface="Comic Sans MS"/>
                <a:sym typeface="Comic Sans MS"/>
              </a:rPr>
              <a:t>                </a:t>
            </a:r>
            <a:r>
              <a:rPr lang="en" sz="2200" dirty="0"/>
              <a:t>POS Process - Vendored Services</a:t>
            </a:r>
            <a:endParaRPr sz="2200" dirty="0"/>
          </a:p>
          <a:p>
            <a:pPr marL="0" lvl="0" indent="0" algn="l" rtl="0">
              <a:spcBef>
                <a:spcPts val="0"/>
              </a:spcBef>
              <a:spcAft>
                <a:spcPts val="0"/>
              </a:spcAft>
              <a:buNone/>
            </a:pPr>
            <a:endParaRPr sz="1300" dirty="0"/>
          </a:p>
          <a:p>
            <a:pPr marL="457200" lvl="0" indent="-304800" algn="l" rtl="0">
              <a:spcBef>
                <a:spcPts val="0"/>
              </a:spcBef>
              <a:spcAft>
                <a:spcPts val="0"/>
              </a:spcAft>
              <a:buSzPts val="1200"/>
              <a:buChar char="●"/>
            </a:pPr>
            <a:r>
              <a:rPr lang="en" sz="1200" dirty="0"/>
              <a:t>SC will complete the POS using the vendor number and service code assigned</a:t>
            </a:r>
            <a:endParaRPr sz="1200" dirty="0"/>
          </a:p>
          <a:p>
            <a:pPr marL="457200" lvl="0" indent="-304800" algn="l" rtl="0">
              <a:spcBef>
                <a:spcPts val="0"/>
              </a:spcBef>
              <a:spcAft>
                <a:spcPts val="0"/>
              </a:spcAft>
              <a:buSzPts val="1200"/>
              <a:buChar char="●"/>
            </a:pPr>
            <a:r>
              <a:rPr lang="en" sz="1200" dirty="0"/>
              <a:t>Service units and rate should align with the request</a:t>
            </a:r>
            <a:endParaRPr sz="1200" dirty="0"/>
          </a:p>
          <a:p>
            <a:pPr marL="457200" lvl="0" indent="-304800" algn="l" rtl="0">
              <a:spcBef>
                <a:spcPts val="0"/>
              </a:spcBef>
              <a:spcAft>
                <a:spcPts val="0"/>
              </a:spcAft>
              <a:buSzPts val="1200"/>
              <a:buChar char="●"/>
            </a:pPr>
            <a:r>
              <a:rPr lang="en" sz="1200" dirty="0"/>
              <a:t>Timeframe of authorization should be no longer than 6 months (this can be re-assessed to continue after 6 months if planning team in agreement)</a:t>
            </a:r>
            <a:endParaRPr sz="1200" dirty="0"/>
          </a:p>
          <a:p>
            <a:pPr marL="457200" lvl="0" indent="-304800" algn="l" rtl="0">
              <a:spcBef>
                <a:spcPts val="0"/>
              </a:spcBef>
              <a:spcAft>
                <a:spcPts val="0"/>
              </a:spcAft>
              <a:buSzPts val="1200"/>
              <a:buChar char="●"/>
            </a:pPr>
            <a:r>
              <a:rPr lang="en" sz="1200" dirty="0"/>
              <a:t>If there is a request for an activity to be longer than 6 months, please discuss with your PM and the Social Rec Review Team. Examples may include an activity that has an expected time frame for participation </a:t>
            </a:r>
            <a:endParaRPr sz="1200" dirty="0"/>
          </a:p>
          <a:p>
            <a:pPr marL="457200" lvl="0" indent="-304800" algn="l" rtl="0">
              <a:spcBef>
                <a:spcPts val="0"/>
              </a:spcBef>
              <a:spcAft>
                <a:spcPts val="0"/>
              </a:spcAft>
              <a:buSzPts val="1200"/>
              <a:buChar char="●"/>
            </a:pPr>
            <a:r>
              <a:rPr lang="en" sz="1200" dirty="0"/>
              <a:t>Should not rollover, all POS’ will be split over the Fiscal Year</a:t>
            </a:r>
            <a:endParaRPr sz="1200" dirty="0"/>
          </a:p>
          <a:p>
            <a:pPr marL="457200" lvl="0" indent="-304800" algn="l" rtl="0">
              <a:spcBef>
                <a:spcPts val="0"/>
              </a:spcBef>
              <a:spcAft>
                <a:spcPts val="0"/>
              </a:spcAft>
              <a:buSzPts val="1200"/>
              <a:buChar char="●"/>
            </a:pPr>
            <a:r>
              <a:rPr lang="en" sz="1200" dirty="0"/>
              <a:t>Fiscal justification should indicate the specifics of the request (3 sessions/month for 4 months; or 1 week camp at set rate of $/week, etc)</a:t>
            </a:r>
            <a:endParaRPr sz="1200" dirty="0"/>
          </a:p>
          <a:p>
            <a:pPr marL="914400" lvl="1" indent="-304800" algn="l" rtl="0">
              <a:spcBef>
                <a:spcPts val="0"/>
              </a:spcBef>
              <a:spcAft>
                <a:spcPts val="0"/>
              </a:spcAft>
              <a:buSzPts val="1200"/>
              <a:buChar char="○"/>
            </a:pPr>
            <a:r>
              <a:rPr lang="en" sz="1200" dirty="0"/>
              <a:t>Ex. - $175/session x 3 session = $525 x 4 months = $2100</a:t>
            </a:r>
            <a:endParaRPr sz="1200" dirty="0"/>
          </a:p>
          <a:p>
            <a:pPr marL="457200" lvl="0" indent="-304800" algn="l" rtl="0">
              <a:spcBef>
                <a:spcPts val="0"/>
              </a:spcBef>
              <a:spcAft>
                <a:spcPts val="0"/>
              </a:spcAft>
              <a:buSzPts val="1200"/>
              <a:buChar char="●"/>
            </a:pPr>
            <a:r>
              <a:rPr lang="en" sz="1200" dirty="0"/>
              <a:t>Regular justification should include </a:t>
            </a:r>
            <a:endParaRPr sz="1200" dirty="0"/>
          </a:p>
          <a:p>
            <a:pPr marL="914400" lvl="1" indent="-304800" algn="l" rtl="0">
              <a:spcBef>
                <a:spcPts val="0"/>
              </a:spcBef>
              <a:spcAft>
                <a:spcPts val="0"/>
              </a:spcAft>
              <a:buSzPts val="1200"/>
              <a:buChar char="○"/>
            </a:pPr>
            <a:r>
              <a:rPr lang="en" sz="1200" dirty="0"/>
              <a:t>benefit related to the disability</a:t>
            </a:r>
            <a:endParaRPr sz="1200" dirty="0"/>
          </a:p>
          <a:p>
            <a:pPr marL="914400" lvl="1" indent="-304800" algn="l" rtl="0">
              <a:spcBef>
                <a:spcPts val="0"/>
              </a:spcBef>
              <a:spcAft>
                <a:spcPts val="0"/>
              </a:spcAft>
              <a:buSzPts val="1200"/>
              <a:buChar char="○"/>
            </a:pPr>
            <a:r>
              <a:rPr lang="en" sz="1200" dirty="0"/>
              <a:t>IPP/IFSP outcome</a:t>
            </a:r>
            <a:endParaRPr sz="1200" dirty="0"/>
          </a:p>
          <a:p>
            <a:pPr marL="914400" lvl="1" indent="-304800" algn="l" rtl="0">
              <a:spcBef>
                <a:spcPts val="0"/>
              </a:spcBef>
              <a:spcAft>
                <a:spcPts val="0"/>
              </a:spcAft>
              <a:buSzPts val="1200"/>
              <a:buChar char="○"/>
            </a:pPr>
            <a:r>
              <a:rPr lang="en" sz="1200" dirty="0"/>
              <a:t>‘Review Team approved on (</a:t>
            </a:r>
            <a:r>
              <a:rPr lang="en" sz="1200" i="1" dirty="0"/>
              <a:t>date)’</a:t>
            </a:r>
            <a:endParaRPr sz="1200" dirty="0"/>
          </a:p>
          <a:p>
            <a:pPr marL="457200" lvl="0" indent="-304800" algn="l" rtl="0">
              <a:spcBef>
                <a:spcPts val="0"/>
              </a:spcBef>
              <a:spcAft>
                <a:spcPts val="0"/>
              </a:spcAft>
              <a:buSzPts val="1200"/>
              <a:buChar char="●"/>
            </a:pPr>
            <a:r>
              <a:rPr lang="en" sz="1200" dirty="0">
                <a:highlight>
                  <a:srgbClr val="00FF00"/>
                </a:highlight>
              </a:rPr>
              <a:t>Email a copy of the approved screening tool to the PM when the POS is submitted for review</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a:p>
            <a:pPr marL="0" lvl="0" indent="0" algn="ctr" rtl="0">
              <a:spcBef>
                <a:spcPts val="0"/>
              </a:spcBef>
              <a:spcAft>
                <a:spcPts val="0"/>
              </a:spcAft>
              <a:buNone/>
            </a:pPr>
            <a:endParaRPr sz="1200"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53"/>
          <p:cNvSpPr txBox="1"/>
          <p:nvPr/>
        </p:nvSpPr>
        <p:spPr>
          <a:xfrm>
            <a:off x="531600" y="1208894"/>
            <a:ext cx="82905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t>All social recreational activities, camps, and non-medical therapies will have a subcode of Social Recreation Activity-SRA (with a variable rate 1.00). </a:t>
            </a:r>
            <a:r>
              <a:rPr lang="en" sz="2100" dirty="0"/>
              <a:t> </a:t>
            </a:r>
            <a:endParaRPr sz="2100" dirty="0"/>
          </a:p>
        </p:txBody>
      </p:sp>
      <p:sp>
        <p:nvSpPr>
          <p:cNvPr id="452" name="Google Shape;452;p53"/>
          <p:cNvSpPr txBox="1"/>
          <p:nvPr/>
        </p:nvSpPr>
        <p:spPr>
          <a:xfrm>
            <a:off x="674100" y="2359084"/>
            <a:ext cx="8148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highlight>
                  <a:srgbClr val="00FF00"/>
                </a:highlight>
              </a:rPr>
              <a:t>**Please ignore all other subcodes .. we are only using SRA subcodes.  Community Services is working on having the other subcodes deleted.</a:t>
            </a:r>
            <a:endParaRPr sz="1200" dirty="0">
              <a:highlight>
                <a:srgbClr val="00FF00"/>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7"/>
          <p:cNvSpPr txBox="1"/>
          <p:nvPr/>
        </p:nvSpPr>
        <p:spPr>
          <a:xfrm>
            <a:off x="1299875" y="83725"/>
            <a:ext cx="6234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t>POS - Non Vendored services via Fiscal Management Service (FMS)/Third Party Payee</a:t>
            </a:r>
            <a:endParaRPr sz="2200"/>
          </a:p>
        </p:txBody>
      </p:sp>
      <p:sp>
        <p:nvSpPr>
          <p:cNvPr id="481" name="Google Shape;481;p57"/>
          <p:cNvSpPr txBox="1"/>
          <p:nvPr/>
        </p:nvSpPr>
        <p:spPr>
          <a:xfrm>
            <a:off x="427500" y="540000"/>
            <a:ext cx="8289000" cy="27699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Nunito"/>
              <a:ea typeface="Nunito"/>
              <a:cs typeface="Nunito"/>
              <a:sym typeface="Nunito"/>
            </a:endParaRPr>
          </a:p>
          <a:p>
            <a:pPr marL="0" lvl="0" indent="0" algn="l" rtl="0">
              <a:spcBef>
                <a:spcPts val="0"/>
              </a:spcBef>
              <a:spcAft>
                <a:spcPts val="0"/>
              </a:spcAft>
              <a:buNone/>
            </a:pPr>
            <a:endParaRPr dirty="0">
              <a:latin typeface="Nunito"/>
              <a:ea typeface="Nunito"/>
              <a:cs typeface="Nunito"/>
              <a:sym typeface="Nunito"/>
            </a:endParaRPr>
          </a:p>
          <a:p>
            <a:pPr marL="0" lvl="0" indent="0" algn="l" rtl="0">
              <a:spcBef>
                <a:spcPts val="0"/>
              </a:spcBef>
              <a:spcAft>
                <a:spcPts val="0"/>
              </a:spcAft>
              <a:buNone/>
            </a:pPr>
            <a:r>
              <a:rPr lang="en" b="1" dirty="0"/>
              <a:t>ONCE approval is received:</a:t>
            </a:r>
          </a:p>
          <a:p>
            <a:pPr marL="0" lvl="0" indent="0" algn="l" rtl="0">
              <a:spcBef>
                <a:spcPts val="0"/>
              </a:spcBef>
              <a:spcAft>
                <a:spcPts val="0"/>
              </a:spcAft>
              <a:buNone/>
            </a:pPr>
            <a:endParaRPr b="1" dirty="0"/>
          </a:p>
          <a:p>
            <a:pPr marL="0" lvl="0" indent="0" algn="l" rtl="0">
              <a:spcBef>
                <a:spcPts val="0"/>
              </a:spcBef>
              <a:spcAft>
                <a:spcPts val="0"/>
              </a:spcAft>
              <a:buNone/>
            </a:pPr>
            <a:r>
              <a:rPr lang="en" dirty="0"/>
              <a:t>SC will need to enter </a:t>
            </a:r>
            <a:r>
              <a:rPr lang="en" u="sng" dirty="0"/>
              <a:t>2</a:t>
            </a:r>
            <a:r>
              <a:rPr lang="en" dirty="0"/>
              <a:t> POS requests:</a:t>
            </a:r>
            <a:endParaRPr dirty="0"/>
          </a:p>
          <a:p>
            <a:pPr marL="457200" lvl="0" indent="0" algn="l" rtl="0">
              <a:spcBef>
                <a:spcPts val="0"/>
              </a:spcBef>
              <a:spcAft>
                <a:spcPts val="0"/>
              </a:spcAft>
              <a:buNone/>
            </a:pPr>
            <a:r>
              <a:rPr lang="en" b="1" dirty="0"/>
              <a:t>First POS:  FMS monthly fee:</a:t>
            </a:r>
            <a:endParaRPr b="1" dirty="0"/>
          </a:p>
          <a:p>
            <a:pPr marL="914400" lvl="1" indent="-317500" algn="l" rtl="0">
              <a:spcBef>
                <a:spcPts val="0"/>
              </a:spcBef>
              <a:spcAft>
                <a:spcPts val="0"/>
              </a:spcAft>
              <a:buSzPts val="1400"/>
              <a:buChar char="○"/>
            </a:pPr>
            <a:r>
              <a:rPr lang="en-US" dirty="0"/>
              <a:t>Select the appropriate FMS, </a:t>
            </a:r>
            <a:r>
              <a:rPr lang="en" dirty="0"/>
              <a:t>Service Code 490 SRA (fee)</a:t>
            </a:r>
            <a:endParaRPr dirty="0"/>
          </a:p>
          <a:p>
            <a:pPr marL="914400" lvl="1" indent="-317500" algn="l" rtl="0">
              <a:spcBef>
                <a:spcPts val="0"/>
              </a:spcBef>
              <a:spcAft>
                <a:spcPts val="0"/>
              </a:spcAft>
              <a:buSzPts val="1400"/>
              <a:buFont typeface="Nunito"/>
              <a:buChar char="○"/>
            </a:pPr>
            <a:r>
              <a:rPr lang="en" dirty="0"/>
              <a:t>Rate is $50/month and you only need to enter </a:t>
            </a:r>
            <a:r>
              <a:rPr lang="en" b="1" u="sng" dirty="0">
                <a:highlight>
                  <a:srgbClr val="FFFF00"/>
                </a:highlight>
              </a:rPr>
              <a:t>1</a:t>
            </a:r>
            <a:r>
              <a:rPr lang="en" dirty="0">
                <a:highlight>
                  <a:schemeClr val="lt1"/>
                </a:highlight>
              </a:rPr>
              <a:t> </a:t>
            </a:r>
            <a:r>
              <a:rPr lang="en" dirty="0"/>
              <a:t>under service units. </a:t>
            </a:r>
            <a:endParaRPr dirty="0"/>
          </a:p>
          <a:p>
            <a:pPr marL="914400" lvl="1" indent="-317500" algn="l" rtl="0">
              <a:spcBef>
                <a:spcPts val="0"/>
              </a:spcBef>
              <a:spcAft>
                <a:spcPts val="0"/>
              </a:spcAft>
              <a:buSzPts val="1400"/>
              <a:buChar char="○"/>
            </a:pPr>
            <a:r>
              <a:rPr lang="en" dirty="0"/>
              <a:t>One time service </a:t>
            </a:r>
            <a:r>
              <a:rPr lang="en" dirty="0">
                <a:highlight>
                  <a:srgbClr val="00FF00"/>
                </a:highlight>
              </a:rPr>
              <a:t>(PLEASE DO NOT CROSS THE 490 POS OVER THE FISCAL YEAR.  We want this POS to match the actual services 459 POS. </a:t>
            </a:r>
            <a:endParaRPr dirty="0">
              <a:highlight>
                <a:srgbClr val="00FF00"/>
              </a:highlight>
            </a:endParaRPr>
          </a:p>
          <a:p>
            <a:pPr marL="914400" lvl="1" indent="-317500" algn="l" rtl="0">
              <a:spcBef>
                <a:spcPts val="0"/>
              </a:spcBef>
              <a:spcAft>
                <a:spcPts val="0"/>
              </a:spcAft>
              <a:buSzPts val="1400"/>
              <a:buChar char="○"/>
            </a:pPr>
            <a:r>
              <a:rPr lang="en" dirty="0">
                <a:highlight>
                  <a:schemeClr val="lt1"/>
                </a:highlight>
              </a:rPr>
              <a:t>Justification should state ‘monthly FMS fee for payment of [</a:t>
            </a:r>
            <a:r>
              <a:rPr lang="en" i="1" dirty="0">
                <a:highlight>
                  <a:schemeClr val="lt1"/>
                </a:highlight>
              </a:rPr>
              <a:t>activity</a:t>
            </a:r>
            <a:r>
              <a:rPr lang="en" dirty="0">
                <a:highlight>
                  <a:schemeClr val="lt1"/>
                </a:highlight>
              </a:rPr>
              <a:t>] with [</a:t>
            </a:r>
            <a:r>
              <a:rPr lang="en" i="1" dirty="0">
                <a:highlight>
                  <a:schemeClr val="lt1"/>
                </a:highlight>
              </a:rPr>
              <a:t>provider</a:t>
            </a:r>
            <a:r>
              <a:rPr lang="en" dirty="0">
                <a:highlight>
                  <a:schemeClr val="lt1"/>
                </a:highlight>
              </a:rPr>
              <a:t>], starting [</a:t>
            </a:r>
            <a:r>
              <a:rPr lang="en" i="1" dirty="0">
                <a:highlight>
                  <a:schemeClr val="lt1"/>
                </a:highlight>
              </a:rPr>
              <a:t>date</a:t>
            </a:r>
            <a:r>
              <a:rPr lang="en" dirty="0">
                <a:highlight>
                  <a:schemeClr val="lt1"/>
                </a:highlight>
              </a:rPr>
              <a:t>] and ending [</a:t>
            </a:r>
            <a:r>
              <a:rPr lang="en" i="1" dirty="0">
                <a:highlight>
                  <a:schemeClr val="lt1"/>
                </a:highlight>
              </a:rPr>
              <a:t>date</a:t>
            </a:r>
            <a:r>
              <a:rPr lang="en" dirty="0">
                <a:highlight>
                  <a:schemeClr val="lt1"/>
                </a:highlight>
              </a:rPr>
              <a:t>].’  </a:t>
            </a:r>
            <a:r>
              <a:rPr lang="en" dirty="0"/>
              <a:t>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8"/>
          <p:cNvSpPr txBox="1">
            <a:spLocks noGrp="1"/>
          </p:cNvSpPr>
          <p:nvPr>
            <p:ph type="title"/>
          </p:nvPr>
        </p:nvSpPr>
        <p:spPr>
          <a:xfrm>
            <a:off x="1" y="221484"/>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a:solidFill>
                  <a:srgbClr val="FFFFFF"/>
                </a:solidFill>
              </a:rPr>
              <a:t>POS Non-Vendored Services via FMS </a:t>
            </a:r>
            <a:r>
              <a:rPr lang="en" sz="1800">
                <a:solidFill>
                  <a:srgbClr val="FFFFFF"/>
                </a:solidFill>
              </a:rPr>
              <a:t>cont.</a:t>
            </a:r>
            <a:r>
              <a:rPr lang="en" sz="2700">
                <a:solidFill>
                  <a:srgbClr val="FFFFFF"/>
                </a:solidFill>
              </a:rPr>
              <a:t> </a:t>
            </a:r>
            <a:endParaRPr sz="2700" cap="none">
              <a:solidFill>
                <a:srgbClr val="FFFFFF"/>
              </a:solidFill>
              <a:latin typeface="Arial"/>
              <a:ea typeface="Arial"/>
              <a:cs typeface="Arial"/>
              <a:sym typeface="Arial"/>
            </a:endParaRPr>
          </a:p>
        </p:txBody>
      </p:sp>
      <p:sp>
        <p:nvSpPr>
          <p:cNvPr id="487" name="Google Shape;487;p58"/>
          <p:cNvSpPr txBox="1">
            <a:spLocks noGrp="1"/>
          </p:cNvSpPr>
          <p:nvPr>
            <p:ph type="body" idx="1"/>
          </p:nvPr>
        </p:nvSpPr>
        <p:spPr>
          <a:xfrm>
            <a:off x="283075" y="791125"/>
            <a:ext cx="7724400" cy="298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b="1" dirty="0"/>
          </a:p>
          <a:p>
            <a:pPr marL="0" lvl="0" indent="0" algn="l" rtl="0">
              <a:spcBef>
                <a:spcPts val="0"/>
              </a:spcBef>
              <a:spcAft>
                <a:spcPts val="0"/>
              </a:spcAft>
              <a:buNone/>
            </a:pPr>
            <a:endParaRPr sz="1500" b="1" dirty="0"/>
          </a:p>
          <a:p>
            <a:pPr marL="0" lvl="0" indent="0" algn="l" rtl="0">
              <a:spcBef>
                <a:spcPts val="0"/>
              </a:spcBef>
              <a:spcAft>
                <a:spcPts val="0"/>
              </a:spcAft>
              <a:buNone/>
            </a:pPr>
            <a:endParaRPr sz="1500" b="1" dirty="0"/>
          </a:p>
          <a:p>
            <a:pPr marL="0" lvl="0" indent="0" algn="l" rtl="0">
              <a:spcBef>
                <a:spcPts val="0"/>
              </a:spcBef>
              <a:spcAft>
                <a:spcPts val="0"/>
              </a:spcAft>
              <a:buNone/>
            </a:pPr>
            <a:r>
              <a:rPr lang="en" sz="1500" b="1" dirty="0"/>
              <a:t>Second POS: Direct Service/Activity:</a:t>
            </a:r>
            <a:endParaRPr sz="1500" b="1" dirty="0"/>
          </a:p>
          <a:p>
            <a:pPr marL="914400" lvl="1" indent="-323850" algn="l" rtl="0">
              <a:spcBef>
                <a:spcPts val="0"/>
              </a:spcBef>
              <a:spcAft>
                <a:spcPts val="0"/>
              </a:spcAft>
              <a:buSzPts val="1500"/>
              <a:buChar char="○"/>
            </a:pPr>
            <a:r>
              <a:rPr lang="en-US" sz="1500" dirty="0"/>
              <a:t>Select the appropriate FMS vendor</a:t>
            </a:r>
            <a:endParaRPr sz="1500" dirty="0"/>
          </a:p>
          <a:p>
            <a:pPr marL="914400" lvl="1" indent="-323850" algn="l" rtl="0">
              <a:spcBef>
                <a:spcPts val="0"/>
              </a:spcBef>
              <a:spcAft>
                <a:spcPts val="0"/>
              </a:spcAft>
              <a:buSzPts val="1500"/>
              <a:buChar char="○"/>
            </a:pPr>
            <a:r>
              <a:rPr lang="en" sz="1500" dirty="0"/>
              <a:t>Service Code 459</a:t>
            </a:r>
            <a:endParaRPr sz="1500" dirty="0"/>
          </a:p>
          <a:p>
            <a:pPr marL="914400" lvl="1" indent="-323850" algn="l" rtl="0">
              <a:spcBef>
                <a:spcPts val="0"/>
              </a:spcBef>
              <a:spcAft>
                <a:spcPts val="0"/>
              </a:spcAft>
              <a:buSzPts val="1500"/>
              <a:buChar char="○"/>
            </a:pPr>
            <a:r>
              <a:rPr lang="en" sz="1500" dirty="0">
                <a:highlight>
                  <a:srgbClr val="00FF00"/>
                </a:highlight>
              </a:rPr>
              <a:t>Subcode will be Social Recreation Activity (SRA, SRAC, SRAN)</a:t>
            </a:r>
            <a:endParaRPr sz="1500" dirty="0">
              <a:highlight>
                <a:srgbClr val="00FF00"/>
              </a:highlight>
            </a:endParaRPr>
          </a:p>
          <a:p>
            <a:pPr marL="914400" lvl="1" indent="-323850" algn="l" rtl="0">
              <a:spcBef>
                <a:spcPts val="0"/>
              </a:spcBef>
              <a:spcAft>
                <a:spcPts val="0"/>
              </a:spcAft>
              <a:buSzPts val="1500"/>
              <a:buChar char="○"/>
            </a:pPr>
            <a:r>
              <a:rPr lang="en" sz="1500" dirty="0"/>
              <a:t>Variable rate (1.00)</a:t>
            </a:r>
            <a:endParaRPr sz="1500" dirty="0"/>
          </a:p>
          <a:p>
            <a:pPr marL="914400" lvl="1" indent="-323850" algn="l" rtl="0">
              <a:spcBef>
                <a:spcPts val="0"/>
              </a:spcBef>
              <a:spcAft>
                <a:spcPts val="0"/>
              </a:spcAft>
              <a:buSzPts val="1500"/>
              <a:buChar char="○"/>
            </a:pPr>
            <a:r>
              <a:rPr lang="en" sz="1500" dirty="0"/>
              <a:t>Enter the exact cost of the activity</a:t>
            </a:r>
            <a:endParaRPr sz="1500" dirty="0"/>
          </a:p>
          <a:p>
            <a:pPr marL="914400" lvl="1" indent="-323850" algn="l" rtl="0">
              <a:spcBef>
                <a:spcPts val="0"/>
              </a:spcBef>
              <a:spcAft>
                <a:spcPts val="0"/>
              </a:spcAft>
              <a:buSzPts val="1500"/>
              <a:buChar char="○"/>
            </a:pPr>
            <a:r>
              <a:rPr lang="en" sz="1500" dirty="0"/>
              <a:t>Timeframe of authorization should be no longer than 6 months unless approved by the Review Team (can be re-assessed to continue after 6 months if planning team in agreement).</a:t>
            </a:r>
            <a:endParaRPr sz="1500" dirty="0"/>
          </a:p>
          <a:p>
            <a:pPr marL="914400" lvl="1" indent="-323850" algn="l" rtl="0">
              <a:spcBef>
                <a:spcPts val="0"/>
              </a:spcBef>
              <a:spcAft>
                <a:spcPts val="0"/>
              </a:spcAft>
              <a:buSzPts val="1500"/>
              <a:buChar char="○"/>
            </a:pPr>
            <a:r>
              <a:rPr lang="en" sz="1500" dirty="0"/>
              <a:t>Should not rollover</a:t>
            </a:r>
            <a:endParaRPr sz="1500" dirty="0"/>
          </a:p>
          <a:p>
            <a:pPr marL="914400" lvl="1" indent="-323850" algn="l" rtl="0">
              <a:spcBef>
                <a:spcPts val="0"/>
              </a:spcBef>
              <a:spcAft>
                <a:spcPts val="0"/>
              </a:spcAft>
              <a:buClr>
                <a:schemeClr val="dk1"/>
              </a:buClr>
              <a:buSzPts val="1500"/>
              <a:buChar char="○"/>
            </a:pPr>
            <a:r>
              <a:rPr lang="en" sz="1500" dirty="0">
                <a:solidFill>
                  <a:schemeClr val="dk1"/>
                </a:solidFill>
                <a:highlight>
                  <a:srgbClr val="00FF00"/>
                </a:highlight>
              </a:rPr>
              <a:t>(PLEASE DO NOT CROSS THE 459 POS OVER THE FISCAL YEAR.  We want this POS to match the actual services 490 SRA POS (fee). </a:t>
            </a:r>
            <a:endParaRPr sz="1500" dirty="0">
              <a:solidFill>
                <a:schemeClr val="dk1"/>
              </a:solidFill>
              <a:highlight>
                <a:srgbClr val="00FF00"/>
              </a:highlight>
            </a:endParaRPr>
          </a:p>
          <a:p>
            <a:pPr marL="457200" lvl="0" indent="0" algn="l" rtl="0">
              <a:spcBef>
                <a:spcPts val="0"/>
              </a:spcBef>
              <a:spcAft>
                <a:spcPts val="0"/>
              </a:spcAft>
              <a:buNone/>
            </a:pPr>
            <a:endParaRPr sz="1500" dirty="0"/>
          </a:p>
          <a:p>
            <a:pPr marL="457200" lvl="0" indent="0" algn="l" rtl="0">
              <a:spcBef>
                <a:spcPts val="0"/>
              </a:spcBef>
              <a:spcAft>
                <a:spcPts val="0"/>
              </a:spcAft>
              <a:buNone/>
            </a:pPr>
            <a:endParaRPr sz="11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9"/>
          <p:cNvSpPr txBox="1">
            <a:spLocks noGrp="1"/>
          </p:cNvSpPr>
          <p:nvPr>
            <p:ph type="body" idx="1"/>
          </p:nvPr>
        </p:nvSpPr>
        <p:spPr>
          <a:xfrm>
            <a:off x="433650" y="909375"/>
            <a:ext cx="7505700" cy="331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b="1">
              <a:solidFill>
                <a:schemeClr val="dk1"/>
              </a:solidFill>
            </a:endParaRPr>
          </a:p>
          <a:p>
            <a:pPr marL="0" lvl="0" indent="0" algn="l" rtl="0">
              <a:spcBef>
                <a:spcPts val="0"/>
              </a:spcBef>
              <a:spcAft>
                <a:spcPts val="0"/>
              </a:spcAft>
              <a:buNone/>
            </a:pPr>
            <a:endParaRPr sz="1500" b="1">
              <a:solidFill>
                <a:schemeClr val="dk1"/>
              </a:solidFill>
            </a:endParaRPr>
          </a:p>
          <a:p>
            <a:pPr marL="0" lvl="0" indent="0" algn="l" rtl="0">
              <a:spcBef>
                <a:spcPts val="0"/>
              </a:spcBef>
              <a:spcAft>
                <a:spcPts val="0"/>
              </a:spcAft>
              <a:buNone/>
            </a:pPr>
            <a:endParaRPr sz="1500" b="1">
              <a:solidFill>
                <a:schemeClr val="dk1"/>
              </a:solidFill>
            </a:endParaRPr>
          </a:p>
          <a:p>
            <a:pPr marL="0" lvl="0" indent="0" algn="l" rtl="0">
              <a:spcBef>
                <a:spcPts val="0"/>
              </a:spcBef>
              <a:spcAft>
                <a:spcPts val="0"/>
              </a:spcAft>
              <a:buNone/>
            </a:pPr>
            <a:r>
              <a:rPr lang="en" sz="1500" b="1">
                <a:solidFill>
                  <a:schemeClr val="dk1"/>
                </a:solidFill>
              </a:rPr>
              <a:t>Second POS Service/Activity continued:</a:t>
            </a:r>
            <a:endParaRPr sz="1500" b="1">
              <a:solidFill>
                <a:schemeClr val="dk1"/>
              </a:solidFill>
            </a:endParaRPr>
          </a:p>
          <a:p>
            <a:pPr marL="0" lvl="0" indent="0" algn="l" rtl="0">
              <a:spcBef>
                <a:spcPts val="0"/>
              </a:spcBef>
              <a:spcAft>
                <a:spcPts val="0"/>
              </a:spcAft>
              <a:buNone/>
            </a:pPr>
            <a:endParaRPr sz="900" b="1">
              <a:solidFill>
                <a:schemeClr val="dk1"/>
              </a:solidFill>
            </a:endParaRPr>
          </a:p>
          <a:p>
            <a:pPr marL="0" lvl="0" indent="0" algn="l" rtl="0">
              <a:spcBef>
                <a:spcPts val="0"/>
              </a:spcBef>
              <a:spcAft>
                <a:spcPts val="0"/>
              </a:spcAft>
              <a:buNone/>
            </a:pPr>
            <a:r>
              <a:rPr lang="en" sz="1500">
                <a:solidFill>
                  <a:srgbClr val="233A44"/>
                </a:solidFill>
                <a:latin typeface="Arial"/>
                <a:ea typeface="Arial"/>
                <a:cs typeface="Arial"/>
                <a:sym typeface="Arial"/>
              </a:rPr>
              <a:t>Fiscal justification should indicate the specifics of the request </a:t>
            </a:r>
            <a:endParaRPr sz="1500">
              <a:solidFill>
                <a:srgbClr val="233A44"/>
              </a:solidFill>
              <a:latin typeface="Arial"/>
              <a:ea typeface="Arial"/>
              <a:cs typeface="Arial"/>
              <a:sym typeface="Arial"/>
            </a:endParaRPr>
          </a:p>
          <a:p>
            <a:pPr marL="914400" lvl="1" indent="-323850" algn="l" rtl="0">
              <a:spcBef>
                <a:spcPts val="0"/>
              </a:spcBef>
              <a:spcAft>
                <a:spcPts val="0"/>
              </a:spcAft>
              <a:buClr>
                <a:schemeClr val="dk1"/>
              </a:buClr>
              <a:buSzPts val="1500"/>
              <a:buChar char="○"/>
            </a:pPr>
            <a:r>
              <a:rPr lang="en" sz="1500">
                <a:solidFill>
                  <a:srgbClr val="233A44"/>
                </a:solidFill>
              </a:rPr>
              <a:t>Ex: 3 sessions/month for 4 months; or 1 week camp at set rate of $/week, etc)</a:t>
            </a:r>
            <a:endParaRPr sz="1500">
              <a:solidFill>
                <a:srgbClr val="233A44"/>
              </a:solidFill>
            </a:endParaRPr>
          </a:p>
          <a:p>
            <a:pPr marL="914400" lvl="1" indent="-323850" algn="l" rtl="0">
              <a:spcBef>
                <a:spcPts val="0"/>
              </a:spcBef>
              <a:spcAft>
                <a:spcPts val="0"/>
              </a:spcAft>
              <a:buClr>
                <a:schemeClr val="dk1"/>
              </a:buClr>
              <a:buSzPts val="1500"/>
              <a:buChar char="○"/>
            </a:pPr>
            <a:r>
              <a:rPr lang="en" sz="1500">
                <a:solidFill>
                  <a:srgbClr val="233A44"/>
                </a:solidFill>
                <a:highlight>
                  <a:schemeClr val="lt1"/>
                </a:highlight>
              </a:rPr>
              <a:t>Name of the provider of the service</a:t>
            </a:r>
            <a:endParaRPr sz="1500">
              <a:solidFill>
                <a:srgbClr val="233A44"/>
              </a:solidFill>
              <a:highlight>
                <a:schemeClr val="lt1"/>
              </a:highlight>
            </a:endParaRPr>
          </a:p>
          <a:p>
            <a:pPr marL="914400" lvl="1" indent="-323850" algn="l" rtl="0">
              <a:spcBef>
                <a:spcPts val="0"/>
              </a:spcBef>
              <a:spcAft>
                <a:spcPts val="0"/>
              </a:spcAft>
              <a:buClr>
                <a:srgbClr val="233A44"/>
              </a:buClr>
              <a:buSzPts val="1500"/>
              <a:buChar char="○"/>
            </a:pPr>
            <a:r>
              <a:rPr lang="en" sz="1500">
                <a:solidFill>
                  <a:srgbClr val="233A44"/>
                </a:solidFill>
                <a:highlight>
                  <a:schemeClr val="lt1"/>
                </a:highlight>
              </a:rPr>
              <a:t>Dates of Service </a:t>
            </a:r>
            <a:endParaRPr sz="1500">
              <a:solidFill>
                <a:srgbClr val="233A44"/>
              </a:solidFill>
              <a:highlight>
                <a:schemeClr val="lt1"/>
              </a:highlight>
            </a:endParaRPr>
          </a:p>
          <a:p>
            <a:pPr marL="914400" lvl="1" indent="-323850" algn="l" rtl="0">
              <a:spcBef>
                <a:spcPts val="0"/>
              </a:spcBef>
              <a:spcAft>
                <a:spcPts val="0"/>
              </a:spcAft>
              <a:buClr>
                <a:schemeClr val="dk1"/>
              </a:buClr>
              <a:buSzPts val="1500"/>
              <a:buChar char="○"/>
            </a:pPr>
            <a:r>
              <a:rPr lang="en" sz="1500">
                <a:solidFill>
                  <a:schemeClr val="dk1"/>
                </a:solidFill>
              </a:rPr>
              <a:t>Ex. - $175/session x 3 session = $525 x 4 months = $2100</a:t>
            </a:r>
            <a:endParaRPr sz="1500">
              <a:solidFill>
                <a:schemeClr val="dk1"/>
              </a:solidFill>
            </a:endParaRPr>
          </a:p>
          <a:p>
            <a:pPr marL="914400" lvl="1" indent="-323850" algn="l" rtl="0">
              <a:spcBef>
                <a:spcPts val="0"/>
              </a:spcBef>
              <a:spcAft>
                <a:spcPts val="0"/>
              </a:spcAft>
              <a:buClr>
                <a:schemeClr val="dk1"/>
              </a:buClr>
              <a:buSzPts val="1500"/>
              <a:buChar char="○"/>
            </a:pPr>
            <a:r>
              <a:rPr lang="en" sz="1500">
                <a:solidFill>
                  <a:schemeClr val="dk1"/>
                </a:solidFill>
              </a:rPr>
              <a:t>One time service</a:t>
            </a:r>
            <a:endParaRPr sz="1500">
              <a:solidFill>
                <a:schemeClr val="dk1"/>
              </a:solidFill>
            </a:endParaRPr>
          </a:p>
          <a:p>
            <a:pPr marL="914400" lvl="0" indent="0" algn="l" rtl="0">
              <a:spcBef>
                <a:spcPts val="0"/>
              </a:spcBef>
              <a:spcAft>
                <a:spcPts val="0"/>
              </a:spcAft>
              <a:buNone/>
            </a:pPr>
            <a:endParaRPr sz="400">
              <a:solidFill>
                <a:schemeClr val="dk1"/>
              </a:solidFill>
            </a:endParaRPr>
          </a:p>
          <a:p>
            <a:pPr marL="0" lvl="0" indent="0" algn="l" rtl="0">
              <a:spcBef>
                <a:spcPts val="0"/>
              </a:spcBef>
              <a:spcAft>
                <a:spcPts val="0"/>
              </a:spcAft>
              <a:buNone/>
            </a:pPr>
            <a:r>
              <a:rPr lang="en" sz="1500">
                <a:solidFill>
                  <a:srgbClr val="233A44"/>
                </a:solidFill>
                <a:latin typeface="Arial"/>
                <a:ea typeface="Arial"/>
                <a:cs typeface="Arial"/>
                <a:sym typeface="Arial"/>
              </a:rPr>
              <a:t>Regular justification should include: </a:t>
            </a:r>
            <a:endParaRPr sz="1500">
              <a:solidFill>
                <a:srgbClr val="233A44"/>
              </a:solidFill>
              <a:latin typeface="Arial"/>
              <a:ea typeface="Arial"/>
              <a:cs typeface="Arial"/>
              <a:sym typeface="Arial"/>
            </a:endParaRPr>
          </a:p>
          <a:p>
            <a:pPr marL="914400" lvl="1" indent="-323850" algn="l" rtl="0">
              <a:spcBef>
                <a:spcPts val="0"/>
              </a:spcBef>
              <a:spcAft>
                <a:spcPts val="0"/>
              </a:spcAft>
              <a:buClr>
                <a:srgbClr val="233A44"/>
              </a:buClr>
              <a:buSzPts val="1500"/>
              <a:buFont typeface="Arial"/>
              <a:buChar char="○"/>
            </a:pPr>
            <a:r>
              <a:rPr lang="en" sz="1500">
                <a:solidFill>
                  <a:srgbClr val="233A44"/>
                </a:solidFill>
                <a:latin typeface="Arial"/>
                <a:ea typeface="Arial"/>
                <a:cs typeface="Arial"/>
                <a:sym typeface="Arial"/>
              </a:rPr>
              <a:t>benefit related to the disability </a:t>
            </a:r>
            <a:endParaRPr sz="1500">
              <a:solidFill>
                <a:srgbClr val="233A44"/>
              </a:solidFill>
              <a:latin typeface="Arial"/>
              <a:ea typeface="Arial"/>
              <a:cs typeface="Arial"/>
              <a:sym typeface="Arial"/>
            </a:endParaRPr>
          </a:p>
          <a:p>
            <a:pPr marL="914400" lvl="1" indent="-323850" algn="l" rtl="0">
              <a:spcBef>
                <a:spcPts val="0"/>
              </a:spcBef>
              <a:spcAft>
                <a:spcPts val="0"/>
              </a:spcAft>
              <a:buClr>
                <a:srgbClr val="233A44"/>
              </a:buClr>
              <a:buSzPts val="1500"/>
              <a:buFont typeface="Arial"/>
              <a:buChar char="○"/>
            </a:pPr>
            <a:r>
              <a:rPr lang="en" sz="1500">
                <a:solidFill>
                  <a:srgbClr val="233A44"/>
                </a:solidFill>
                <a:latin typeface="Arial"/>
                <a:ea typeface="Arial"/>
                <a:cs typeface="Arial"/>
                <a:sym typeface="Arial"/>
              </a:rPr>
              <a:t>IPP/IFSP outcome </a:t>
            </a:r>
            <a:endParaRPr sz="1500">
              <a:solidFill>
                <a:srgbClr val="233A44"/>
              </a:solidFill>
              <a:latin typeface="Arial"/>
              <a:ea typeface="Arial"/>
              <a:cs typeface="Arial"/>
              <a:sym typeface="Arial"/>
            </a:endParaRPr>
          </a:p>
          <a:p>
            <a:pPr marL="914400" lvl="1" indent="-323850" algn="l" rtl="0">
              <a:spcBef>
                <a:spcPts val="0"/>
              </a:spcBef>
              <a:spcAft>
                <a:spcPts val="0"/>
              </a:spcAft>
              <a:buSzPts val="1500"/>
              <a:buFont typeface="Arial"/>
              <a:buChar char="○"/>
            </a:pPr>
            <a:r>
              <a:rPr lang="en" sz="1500">
                <a:solidFill>
                  <a:srgbClr val="233A44"/>
                </a:solidFill>
              </a:rPr>
              <a:t>Approval date</a:t>
            </a:r>
            <a:endParaRPr sz="1500" i="1">
              <a:solidFill>
                <a:srgbClr val="000000"/>
              </a:solidFill>
              <a:latin typeface="Arial"/>
              <a:ea typeface="Arial"/>
              <a:cs typeface="Arial"/>
              <a:sym typeface="Arial"/>
            </a:endParaRPr>
          </a:p>
          <a:p>
            <a:pPr marL="914400" lvl="0" indent="0" algn="l" rtl="0">
              <a:spcBef>
                <a:spcPts val="0"/>
              </a:spcBef>
              <a:spcAft>
                <a:spcPts val="0"/>
              </a:spcAft>
              <a:buNone/>
            </a:pPr>
            <a:endParaRPr sz="100">
              <a:solidFill>
                <a:srgbClr val="233A44"/>
              </a:solidFill>
            </a:endParaRPr>
          </a:p>
          <a:p>
            <a:pPr marL="0" lvl="0" indent="0" algn="l" rtl="0">
              <a:spcBef>
                <a:spcPts val="0"/>
              </a:spcBef>
              <a:spcAft>
                <a:spcPts val="0"/>
              </a:spcAft>
              <a:buNone/>
            </a:pPr>
            <a:r>
              <a:rPr lang="en" sz="1500">
                <a:solidFill>
                  <a:srgbClr val="233A44"/>
                </a:solidFill>
                <a:latin typeface="Arial"/>
                <a:ea typeface="Arial"/>
                <a:cs typeface="Arial"/>
                <a:sym typeface="Arial"/>
              </a:rPr>
              <a:t>Email a copy of the approved screening form to the PM when the POS is submitted for review. </a:t>
            </a:r>
            <a:endParaRPr sz="1500"/>
          </a:p>
        </p:txBody>
      </p:sp>
      <p:sp>
        <p:nvSpPr>
          <p:cNvPr id="493" name="Google Shape;493;p59"/>
          <p:cNvSpPr txBox="1">
            <a:spLocks noGrp="1"/>
          </p:cNvSpPr>
          <p:nvPr>
            <p:ph type="title"/>
          </p:nvPr>
        </p:nvSpPr>
        <p:spPr>
          <a:xfrm>
            <a:off x="1" y="204609"/>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a:solidFill>
                  <a:srgbClr val="FFFFFF"/>
                </a:solidFill>
              </a:rPr>
              <a:t>POS Non-Vendored Services via FMS </a:t>
            </a:r>
            <a:r>
              <a:rPr lang="en" sz="1800">
                <a:solidFill>
                  <a:srgbClr val="FFFFFF"/>
                </a:solidFill>
              </a:rPr>
              <a:t>cont.</a:t>
            </a:r>
            <a:r>
              <a:rPr lang="en" sz="2700">
                <a:solidFill>
                  <a:srgbClr val="FFFFFF"/>
                </a:solidFill>
              </a:rPr>
              <a:t> </a:t>
            </a:r>
            <a:endParaRPr sz="2700" cap="none">
              <a:solidFill>
                <a:srgbClr val="FFFFF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3"/>
          <p:cNvSpPr txBox="1"/>
          <p:nvPr/>
        </p:nvSpPr>
        <p:spPr>
          <a:xfrm>
            <a:off x="0" y="0"/>
            <a:ext cx="9144000" cy="1707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b="1" u="sng" dirty="0">
                <a:solidFill>
                  <a:schemeClr val="dk1"/>
                </a:solidFill>
              </a:rPr>
              <a:t>1:1 Supports for Soc/Rec, CAMP and Non-Med Therapies</a:t>
            </a:r>
            <a:endParaRPr b="1" u="sng" dirty="0">
              <a:solidFill>
                <a:schemeClr val="dk1"/>
              </a:solidFill>
            </a:endParaRPr>
          </a:p>
          <a:p>
            <a:pPr marL="0" lvl="0" indent="0" algn="l" rtl="0">
              <a:lnSpc>
                <a:spcPct val="115000"/>
              </a:lnSpc>
              <a:spcBef>
                <a:spcPts val="1200"/>
              </a:spcBef>
              <a:spcAft>
                <a:spcPts val="1200"/>
              </a:spcAft>
              <a:buNone/>
            </a:pPr>
            <a:r>
              <a:rPr lang="en" sz="1300" dirty="0">
                <a:solidFill>
                  <a:schemeClr val="dk1"/>
                </a:solidFill>
              </a:rPr>
              <a:t>SDRC may fund 1:1 supports during soc/rec, CAMP and non-med therapy activities. In order to determine the need for 1:1 supports, the request for an aide should typically be initiated by the vendor or non-vendor provider. With meaningful community integration the primary goal of all social recreational services, the decision to fund for 1:1 supports will be made as a planning team to determine the least restrictive, most appropriate level of support necessary for the client to access their social rec program. </a:t>
            </a:r>
            <a:endParaRPr sz="1300" dirty="0">
              <a:solidFill>
                <a:schemeClr val="dk1"/>
              </a:solidFill>
            </a:endParaRPr>
          </a:p>
        </p:txBody>
      </p:sp>
      <p:pic>
        <p:nvPicPr>
          <p:cNvPr id="521" name="Google Shape;521;p63"/>
          <p:cNvPicPr preferRelativeResize="0"/>
          <p:nvPr/>
        </p:nvPicPr>
        <p:blipFill>
          <a:blip r:embed="rId3">
            <a:alphaModFix/>
          </a:blip>
          <a:stretch>
            <a:fillRect/>
          </a:stretch>
        </p:blipFill>
        <p:spPr>
          <a:xfrm>
            <a:off x="1195464" y="1816001"/>
            <a:ext cx="6162675" cy="2247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4"/>
          <p:cNvSpPr txBox="1"/>
          <p:nvPr/>
        </p:nvSpPr>
        <p:spPr>
          <a:xfrm>
            <a:off x="0" y="80050"/>
            <a:ext cx="9144000" cy="507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2100" b="1" u="sng">
                <a:solidFill>
                  <a:schemeClr val="lt1"/>
                </a:solidFill>
              </a:rPr>
              <a:t>Funding Equipment</a:t>
            </a:r>
            <a:endParaRPr sz="2000">
              <a:solidFill>
                <a:schemeClr val="lt1"/>
              </a:solidFill>
            </a:endParaRPr>
          </a:p>
        </p:txBody>
      </p:sp>
      <p:sp>
        <p:nvSpPr>
          <p:cNvPr id="527" name="Google Shape;527;p64"/>
          <p:cNvSpPr txBox="1"/>
          <p:nvPr/>
        </p:nvSpPr>
        <p:spPr>
          <a:xfrm>
            <a:off x="202125" y="1048075"/>
            <a:ext cx="8605800" cy="4063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dirty="0"/>
              <a:t>W&amp;I Code section 4688.22(a)(4) states, “It is further the intent of the Legislature for regional centers to prioritize access to those services, not only by referring consumers and their families to existing opportunities for social recreation services and camping services, but also by funding those services directly along with the supports they may need to access them, increasing the availability of vendors, and expediting vendorizations accordingly.” </a:t>
            </a:r>
            <a:endParaRPr dirty="0"/>
          </a:p>
          <a:p>
            <a:pPr marL="0" lvl="0" indent="0" algn="just" rtl="0">
              <a:spcBef>
                <a:spcPts val="0"/>
              </a:spcBef>
              <a:spcAft>
                <a:spcPts val="0"/>
              </a:spcAft>
              <a:buNone/>
            </a:pPr>
            <a:endParaRPr dirty="0"/>
          </a:p>
          <a:p>
            <a:pPr marL="457200" lvl="0" indent="-317500" algn="just" rtl="0">
              <a:spcBef>
                <a:spcPts val="0"/>
              </a:spcBef>
              <a:spcAft>
                <a:spcPts val="0"/>
              </a:spcAft>
              <a:buSzPts val="1400"/>
              <a:buChar char="●"/>
            </a:pPr>
            <a:r>
              <a:rPr lang="en" dirty="0"/>
              <a:t>SDRC may consider the purchase of equipment to support a client’s participation in a social rec activity. This is a planning team discussion. The planning team should exhaust all available resources for this equipment before purchasing (i.e. - rentals, scholarships, donations, etc.)</a:t>
            </a:r>
            <a:endParaRPr dirty="0"/>
          </a:p>
          <a:p>
            <a:pPr marL="0" lvl="0" indent="0" algn="just" rtl="0">
              <a:spcBef>
                <a:spcPts val="0"/>
              </a:spcBef>
              <a:spcAft>
                <a:spcPts val="0"/>
              </a:spcAft>
              <a:buNone/>
            </a:pPr>
            <a:endParaRPr dirty="0"/>
          </a:p>
          <a:p>
            <a:pPr marL="457200" lvl="0" indent="-317500" algn="just" rtl="0">
              <a:spcBef>
                <a:spcPts val="0"/>
              </a:spcBef>
              <a:spcAft>
                <a:spcPts val="0"/>
              </a:spcAft>
              <a:buSzPts val="1400"/>
              <a:buChar char="●"/>
            </a:pPr>
            <a:r>
              <a:rPr lang="en" dirty="0"/>
              <a:t>If the program is able to provide the equipment and can add that cost into the total POS cost, then the POS should reflect those added costs for equipment in the total cost.</a:t>
            </a:r>
            <a:endParaRPr dirty="0"/>
          </a:p>
          <a:p>
            <a:pPr marL="0" lvl="0" indent="0" algn="just" rtl="0">
              <a:spcBef>
                <a:spcPts val="0"/>
              </a:spcBef>
              <a:spcAft>
                <a:spcPts val="0"/>
              </a:spcAft>
              <a:buNone/>
            </a:pPr>
            <a:endParaRPr dirty="0"/>
          </a:p>
          <a:p>
            <a:pPr marL="457200" lvl="0" indent="-317500" algn="just" rtl="0">
              <a:spcBef>
                <a:spcPts val="0"/>
              </a:spcBef>
              <a:spcAft>
                <a:spcPts val="0"/>
              </a:spcAft>
              <a:buSzPts val="1400"/>
              <a:buChar char="●"/>
            </a:pPr>
            <a:r>
              <a:rPr lang="en" dirty="0"/>
              <a:t>If the equipment needs to be purchased separately, a new POS will be entered</a:t>
            </a:r>
            <a:endParaRPr dirty="0"/>
          </a:p>
          <a:p>
            <a:pPr marL="914400" lvl="0" indent="-317500" algn="just" rtl="0">
              <a:spcBef>
                <a:spcPts val="0"/>
              </a:spcBef>
              <a:spcAft>
                <a:spcPts val="0"/>
              </a:spcAft>
              <a:buSzPts val="1400"/>
              <a:buChar char="●"/>
            </a:pPr>
            <a:r>
              <a:rPr lang="en" dirty="0"/>
              <a:t>Subcode SRAEQ will be used for equipment purchases. Both the 459 and 490 POS will use the same subcode. (see next slide for examples)</a:t>
            </a:r>
            <a:endParaRPr dirty="0"/>
          </a:p>
          <a:p>
            <a:pPr marL="914400" lvl="0" indent="-317500" algn="just" rtl="0">
              <a:spcBef>
                <a:spcPts val="0"/>
              </a:spcBef>
              <a:spcAft>
                <a:spcPts val="0"/>
              </a:spcAft>
              <a:buSzPts val="1400"/>
              <a:buChar char="●"/>
            </a:pPr>
            <a:r>
              <a:rPr lang="en" dirty="0"/>
              <a:t>Planning team should determine where the equipment will be purchased from and share this information with CIS.</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6"/>
          <p:cNvSpPr txBox="1"/>
          <p:nvPr/>
        </p:nvSpPr>
        <p:spPr>
          <a:xfrm>
            <a:off x="325800" y="912525"/>
            <a:ext cx="88182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300"/>
              </a:spcBef>
              <a:spcAft>
                <a:spcPts val="1300"/>
              </a:spcAft>
              <a:buNone/>
            </a:pPr>
            <a:r>
              <a:rPr lang="en" sz="1300" dirty="0">
                <a:solidFill>
                  <a:schemeClr val="dk1"/>
                </a:solidFill>
              </a:rPr>
              <a:t>The request for 1:1 support must be indicated on the Soc/Rec Screening Tool with a brief description of the need. </a:t>
            </a:r>
            <a:endParaRPr sz="1300" dirty="0">
              <a:solidFill>
                <a:schemeClr val="dk1"/>
              </a:solidFill>
            </a:endParaRPr>
          </a:p>
        </p:txBody>
      </p:sp>
      <p:sp>
        <p:nvSpPr>
          <p:cNvPr id="543" name="Google Shape;543;p66"/>
          <p:cNvSpPr txBox="1"/>
          <p:nvPr/>
        </p:nvSpPr>
        <p:spPr>
          <a:xfrm>
            <a:off x="0" y="342162"/>
            <a:ext cx="84678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b="1" u="sng" dirty="0">
                <a:solidFill>
                  <a:schemeClr val="dk1"/>
                </a:solidFill>
              </a:rPr>
              <a:t>1:1 Supports for Soc/Rec, CAMP and Non-Med Therapies, continued</a:t>
            </a:r>
            <a:endParaRPr dirty="0"/>
          </a:p>
        </p:txBody>
      </p:sp>
      <p:pic>
        <p:nvPicPr>
          <p:cNvPr id="544" name="Google Shape;544;p66"/>
          <p:cNvPicPr preferRelativeResize="0"/>
          <p:nvPr/>
        </p:nvPicPr>
        <p:blipFill>
          <a:blip r:embed="rId3">
            <a:alphaModFix/>
          </a:blip>
          <a:stretch>
            <a:fillRect/>
          </a:stretch>
        </p:blipFill>
        <p:spPr>
          <a:xfrm>
            <a:off x="1650595" y="1809750"/>
            <a:ext cx="4752975" cy="1524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7"/>
          <p:cNvSpPr txBox="1"/>
          <p:nvPr/>
        </p:nvSpPr>
        <p:spPr>
          <a:xfrm>
            <a:off x="0" y="0"/>
            <a:ext cx="9144000" cy="203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300"/>
              </a:spcBef>
              <a:spcAft>
                <a:spcPts val="0"/>
              </a:spcAft>
              <a:buNone/>
            </a:pPr>
            <a:r>
              <a:rPr lang="en" sz="1300" b="1" u="sng">
                <a:solidFill>
                  <a:schemeClr val="dk1"/>
                </a:solidFill>
              </a:rPr>
              <a:t>Transportation is now available for all soc/rec, camps and non-med therapies and a TSR is required (**PDS):</a:t>
            </a:r>
            <a:endParaRPr sz="1300" b="1" u="sng">
              <a:solidFill>
                <a:schemeClr val="dk1"/>
              </a:solidFill>
            </a:endParaRPr>
          </a:p>
          <a:p>
            <a:pPr marL="0" lvl="0" indent="0" algn="l" rtl="0">
              <a:lnSpc>
                <a:spcPct val="115000"/>
              </a:lnSpc>
              <a:spcBef>
                <a:spcPts val="1300"/>
              </a:spcBef>
              <a:spcAft>
                <a:spcPts val="0"/>
              </a:spcAft>
              <a:buNone/>
            </a:pPr>
            <a:r>
              <a:rPr lang="en" sz="1300">
                <a:solidFill>
                  <a:schemeClr val="dk1"/>
                </a:solidFill>
              </a:rPr>
              <a:t>Options include voucher options (participant directed service), possible bus pass, MTS Access</a:t>
            </a:r>
            <a:endParaRPr sz="1300">
              <a:solidFill>
                <a:schemeClr val="dk1"/>
              </a:solidFill>
            </a:endParaRPr>
          </a:p>
          <a:p>
            <a:pPr marL="0" lvl="0" indent="0" algn="l" rtl="0">
              <a:lnSpc>
                <a:spcPct val="115000"/>
              </a:lnSpc>
              <a:spcBef>
                <a:spcPts val="1300"/>
              </a:spcBef>
              <a:spcAft>
                <a:spcPts val="0"/>
              </a:spcAft>
              <a:buNone/>
            </a:pPr>
            <a:r>
              <a:rPr lang="en" sz="1300">
                <a:solidFill>
                  <a:schemeClr val="dk1"/>
                </a:solidFill>
              </a:rPr>
              <a:t>Contract services are most likely </a:t>
            </a:r>
            <a:r>
              <a:rPr lang="en" sz="1300" b="1" i="1">
                <a:solidFill>
                  <a:schemeClr val="dk1"/>
                </a:solidFill>
              </a:rPr>
              <a:t>not</a:t>
            </a:r>
            <a:r>
              <a:rPr lang="en" sz="1300">
                <a:solidFill>
                  <a:schemeClr val="dk1"/>
                </a:solidFill>
              </a:rPr>
              <a:t> an appropriate option as these vendors typically have scheduled routes to specific sites/locations</a:t>
            </a:r>
            <a:endParaRPr sz="1300">
              <a:solidFill>
                <a:schemeClr val="dk1"/>
              </a:solidFill>
            </a:endParaRPr>
          </a:p>
          <a:p>
            <a:pPr marL="0" lvl="0" indent="0" algn="l" rtl="0">
              <a:lnSpc>
                <a:spcPct val="115000"/>
              </a:lnSpc>
              <a:spcBef>
                <a:spcPts val="1300"/>
              </a:spcBef>
              <a:spcAft>
                <a:spcPts val="1300"/>
              </a:spcAft>
              <a:buNone/>
            </a:pPr>
            <a:r>
              <a:rPr lang="en" sz="1300">
                <a:solidFill>
                  <a:schemeClr val="dk1"/>
                </a:solidFill>
              </a:rPr>
              <a:t>All transportation requests should be described on the Soc/Rec Screening Tool under Supplemental Info (location of soc/rec activity, vendor info if provider is vendored, days per week, any info to support TSR).</a:t>
            </a:r>
            <a:endParaRPr sz="1300">
              <a:solidFill>
                <a:schemeClr val="dk1"/>
              </a:solidFill>
            </a:endParaRPr>
          </a:p>
        </p:txBody>
      </p:sp>
      <p:pic>
        <p:nvPicPr>
          <p:cNvPr id="552" name="Google Shape;552;p67"/>
          <p:cNvPicPr preferRelativeResize="0"/>
          <p:nvPr/>
        </p:nvPicPr>
        <p:blipFill>
          <a:blip r:embed="rId3">
            <a:alphaModFix/>
          </a:blip>
          <a:stretch>
            <a:fillRect/>
          </a:stretch>
        </p:blipFill>
        <p:spPr>
          <a:xfrm>
            <a:off x="462600" y="2738275"/>
            <a:ext cx="7991475" cy="22002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0"/>
          <p:cNvSpPr txBox="1">
            <a:spLocks noGrp="1"/>
          </p:cNvSpPr>
          <p:nvPr>
            <p:ph type="title"/>
          </p:nvPr>
        </p:nvSpPr>
        <p:spPr>
          <a:xfrm>
            <a:off x="1" y="221484"/>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a:solidFill>
                  <a:srgbClr val="FFFFFF"/>
                </a:solidFill>
              </a:rPr>
              <a:t>Request Denied</a:t>
            </a:r>
            <a:endParaRPr sz="2700" cap="none">
              <a:solidFill>
                <a:srgbClr val="FFFFFF"/>
              </a:solidFill>
              <a:latin typeface="Arial"/>
              <a:ea typeface="Arial"/>
              <a:cs typeface="Arial"/>
              <a:sym typeface="Arial"/>
            </a:endParaRPr>
          </a:p>
        </p:txBody>
      </p:sp>
      <p:sp>
        <p:nvSpPr>
          <p:cNvPr id="570" name="Google Shape;570;p70"/>
          <p:cNvSpPr txBox="1"/>
          <p:nvPr/>
        </p:nvSpPr>
        <p:spPr>
          <a:xfrm>
            <a:off x="3527775" y="1229550"/>
            <a:ext cx="40641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35B3D7"/>
              </a:buClr>
              <a:buSzPts val="1400"/>
              <a:buChar char="❖"/>
            </a:pPr>
            <a:r>
              <a:rPr lang="en"/>
              <a:t>Inform SC the reason deferred/denied:</a:t>
            </a:r>
            <a:endParaRPr/>
          </a:p>
          <a:p>
            <a:pPr marL="914400" lvl="1" indent="-317500" algn="l" rtl="0">
              <a:spcBef>
                <a:spcPts val="0"/>
              </a:spcBef>
              <a:spcAft>
                <a:spcPts val="0"/>
              </a:spcAft>
              <a:buSzPts val="1400"/>
              <a:buChar char="➢"/>
            </a:pPr>
            <a:r>
              <a:rPr lang="en"/>
              <a:t>Request not in line with POS guidelines (denied)</a:t>
            </a:r>
            <a:endParaRPr/>
          </a:p>
          <a:p>
            <a:pPr marL="914400" lvl="1" indent="-317500" algn="l" rtl="0">
              <a:spcBef>
                <a:spcPts val="0"/>
              </a:spcBef>
              <a:spcAft>
                <a:spcPts val="0"/>
              </a:spcAft>
              <a:buSzPts val="1400"/>
              <a:buChar char="➢"/>
            </a:pPr>
            <a:r>
              <a:rPr lang="en"/>
              <a:t>Need additional information (deferred)</a:t>
            </a:r>
            <a:endParaRPr/>
          </a:p>
        </p:txBody>
      </p:sp>
      <p:sp>
        <p:nvSpPr>
          <p:cNvPr id="571" name="Google Shape;571;p70"/>
          <p:cNvSpPr txBox="1"/>
          <p:nvPr/>
        </p:nvSpPr>
        <p:spPr>
          <a:xfrm>
            <a:off x="3527775" y="2946800"/>
            <a:ext cx="4064100" cy="1693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DF5F41"/>
              </a:buClr>
              <a:buSzPts val="1400"/>
              <a:buChar char="❖"/>
            </a:pPr>
            <a:r>
              <a:rPr lang="en" dirty="0"/>
              <a:t>If denied for reason #1 above, inform client/family and complete the Good Faith Letter/NOA process in collaboration with you</a:t>
            </a:r>
            <a:r>
              <a:rPr lang="en-US" dirty="0"/>
              <a:t>r</a:t>
            </a:r>
            <a:r>
              <a:rPr lang="en" dirty="0"/>
              <a:t> program manager.</a:t>
            </a:r>
            <a:endParaRPr dirty="0"/>
          </a:p>
          <a:p>
            <a:pPr marL="457200" lvl="0" indent="-317500" algn="l" rtl="0">
              <a:spcBef>
                <a:spcPts val="0"/>
              </a:spcBef>
              <a:spcAft>
                <a:spcPts val="0"/>
              </a:spcAft>
              <a:buClr>
                <a:srgbClr val="DF5F41"/>
              </a:buClr>
              <a:buSzPts val="1400"/>
              <a:buChar char="❖"/>
            </a:pPr>
            <a:r>
              <a:rPr lang="en" dirty="0"/>
              <a:t>If deferred for reason #2 above, obtain the additional information requested and resubmit via THEREFORE WORKFLOW</a:t>
            </a:r>
            <a:endParaRPr dirty="0"/>
          </a:p>
        </p:txBody>
      </p:sp>
      <p:sp>
        <p:nvSpPr>
          <p:cNvPr id="572" name="Google Shape;572;p70"/>
          <p:cNvSpPr/>
          <p:nvPr/>
        </p:nvSpPr>
        <p:spPr>
          <a:xfrm>
            <a:off x="1495400" y="3248900"/>
            <a:ext cx="1084800" cy="873300"/>
          </a:xfrm>
          <a:prstGeom prst="ellipse">
            <a:avLst/>
          </a:prstGeom>
          <a:solidFill>
            <a:srgbClr val="DF5F4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SC Duties</a:t>
            </a:r>
            <a:endParaRPr/>
          </a:p>
        </p:txBody>
      </p:sp>
      <p:sp>
        <p:nvSpPr>
          <p:cNvPr id="573" name="Google Shape;573;p70"/>
          <p:cNvSpPr/>
          <p:nvPr/>
        </p:nvSpPr>
        <p:spPr>
          <a:xfrm>
            <a:off x="1495400" y="1423950"/>
            <a:ext cx="1084800" cy="873300"/>
          </a:xfrm>
          <a:prstGeom prst="ellipse">
            <a:avLst/>
          </a:prstGeom>
          <a:solidFill>
            <a:srgbClr val="35B3D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Review Team  Duties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508760" y="1034699"/>
            <a:ext cx="6088200" cy="5082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346295"/>
              </a:buClr>
              <a:buSzPts val="3300"/>
              <a:buFont typeface="Arial"/>
              <a:buNone/>
            </a:pPr>
            <a:r>
              <a:rPr lang="en" sz="3300" b="0" i="0" u="none" strike="noStrike" cap="none">
                <a:solidFill>
                  <a:srgbClr val="346295"/>
                </a:solidFill>
                <a:latin typeface="Arial"/>
                <a:ea typeface="Arial"/>
                <a:cs typeface="Arial"/>
                <a:sym typeface="Arial"/>
              </a:rPr>
              <a:t>Goal of Services</a:t>
            </a:r>
            <a:endParaRPr sz="1100"/>
          </a:p>
        </p:txBody>
      </p:sp>
      <p:sp>
        <p:nvSpPr>
          <p:cNvPr id="193" name="Google Shape;193;p25"/>
          <p:cNvSpPr txBox="1">
            <a:spLocks noGrp="1"/>
          </p:cNvSpPr>
          <p:nvPr>
            <p:ph type="body" idx="1"/>
          </p:nvPr>
        </p:nvSpPr>
        <p:spPr>
          <a:xfrm>
            <a:off x="415965" y="1608158"/>
            <a:ext cx="8243100" cy="3110100"/>
          </a:xfrm>
          <a:prstGeom prst="rect">
            <a:avLst/>
          </a:prstGeom>
          <a:noFill/>
          <a:ln>
            <a:noFill/>
          </a:ln>
        </p:spPr>
        <p:txBody>
          <a:bodyPr spcFirstLastPara="1" wrap="square" lIns="68575" tIns="34275" rIns="68575" bIns="34275" anchor="t" anchorCtr="0">
            <a:noAutofit/>
          </a:bodyPr>
          <a:lstStyle/>
          <a:p>
            <a:pPr marL="342900" marR="0" lvl="0" indent="-273050" algn="l" rtl="0">
              <a:lnSpc>
                <a:spcPct val="100000"/>
              </a:lnSpc>
              <a:spcBef>
                <a:spcPts val="0"/>
              </a:spcBef>
              <a:spcAft>
                <a:spcPts val="0"/>
              </a:spcAft>
              <a:buClr>
                <a:srgbClr val="3F3F3F"/>
              </a:buClr>
              <a:buSzPts val="1700"/>
              <a:buFont typeface="Arial"/>
              <a:buChar char="❖"/>
            </a:pPr>
            <a:r>
              <a:rPr lang="en" sz="1700" b="0" i="0" u="none" strike="noStrike" cap="none">
                <a:solidFill>
                  <a:srgbClr val="3F3F3F"/>
                </a:solidFill>
                <a:latin typeface="Arial"/>
                <a:ea typeface="Arial"/>
                <a:cs typeface="Arial"/>
                <a:sym typeface="Arial"/>
              </a:rPr>
              <a:t>Services are designed to </a:t>
            </a:r>
            <a:r>
              <a:rPr lang="en" sz="1700" b="1" i="0" u="none" strike="noStrike" cap="none">
                <a:solidFill>
                  <a:srgbClr val="3F3F3F"/>
                </a:solidFill>
                <a:latin typeface="Arial"/>
                <a:ea typeface="Arial"/>
                <a:cs typeface="Arial"/>
                <a:sym typeface="Arial"/>
              </a:rPr>
              <a:t>enhance social interaction opportunities and skills</a:t>
            </a:r>
            <a:r>
              <a:rPr lang="en" sz="1700" b="0" i="0" u="none" strike="noStrike" cap="none">
                <a:solidFill>
                  <a:srgbClr val="3F3F3F"/>
                </a:solidFill>
                <a:latin typeface="Arial"/>
                <a:ea typeface="Arial"/>
                <a:cs typeface="Arial"/>
                <a:sym typeface="Arial"/>
              </a:rPr>
              <a:t>, which </a:t>
            </a:r>
            <a:r>
              <a:rPr lang="en" sz="1700" b="1" i="0" u="none" strike="noStrike" cap="none">
                <a:solidFill>
                  <a:srgbClr val="3F3F3F"/>
                </a:solidFill>
                <a:latin typeface="Arial"/>
                <a:ea typeface="Arial"/>
                <a:cs typeface="Arial"/>
                <a:sym typeface="Arial"/>
              </a:rPr>
              <a:t>enable the client </a:t>
            </a:r>
            <a:r>
              <a:rPr lang="en" sz="1700" b="0" i="0" u="none" strike="noStrike" cap="none">
                <a:solidFill>
                  <a:srgbClr val="3F3F3F"/>
                </a:solidFill>
                <a:latin typeface="Arial"/>
                <a:ea typeface="Arial"/>
                <a:cs typeface="Arial"/>
                <a:sym typeface="Arial"/>
              </a:rPr>
              <a:t>to become involved in group and individual activities at home and within the community.</a:t>
            </a:r>
            <a:endParaRPr sz="1100"/>
          </a:p>
          <a:p>
            <a:pPr marL="342900" marR="0" lvl="0" indent="-273050" algn="l" rtl="0">
              <a:lnSpc>
                <a:spcPct val="100000"/>
              </a:lnSpc>
              <a:spcBef>
                <a:spcPts val="0"/>
              </a:spcBef>
              <a:spcAft>
                <a:spcPts val="0"/>
              </a:spcAft>
              <a:buClr>
                <a:srgbClr val="3F3F3F"/>
              </a:buClr>
              <a:buSzPts val="1700"/>
              <a:buFont typeface="Arial"/>
              <a:buChar char="❖"/>
            </a:pPr>
            <a:r>
              <a:rPr lang="en" sz="1700" b="0" i="0" u="none" strike="noStrike" cap="none">
                <a:solidFill>
                  <a:srgbClr val="3F3F3F"/>
                </a:solidFill>
                <a:latin typeface="Arial"/>
                <a:ea typeface="Arial"/>
                <a:cs typeface="Arial"/>
                <a:sym typeface="Arial"/>
              </a:rPr>
              <a:t>Services should </a:t>
            </a:r>
            <a:r>
              <a:rPr lang="en" sz="1700" b="1" i="0" u="none" strike="noStrike" cap="none">
                <a:solidFill>
                  <a:srgbClr val="3F3F3F"/>
                </a:solidFill>
                <a:latin typeface="Arial"/>
                <a:ea typeface="Arial"/>
                <a:cs typeface="Arial"/>
                <a:sym typeface="Arial"/>
              </a:rPr>
              <a:t>encourage clients </a:t>
            </a:r>
            <a:r>
              <a:rPr lang="en" sz="1700" b="0" i="0" u="none" strike="noStrike" cap="none">
                <a:solidFill>
                  <a:srgbClr val="3F3F3F"/>
                </a:solidFill>
                <a:latin typeface="Arial"/>
                <a:ea typeface="Arial"/>
                <a:cs typeface="Arial"/>
                <a:sym typeface="Arial"/>
              </a:rPr>
              <a:t>to initiate communication with others, teach appropriate social skills, develop friendships, and enhance natural supports.</a:t>
            </a:r>
            <a:endParaRPr sz="1100"/>
          </a:p>
          <a:p>
            <a:pPr marL="685800" marR="0" lvl="1" indent="-273050" algn="l" rtl="0">
              <a:lnSpc>
                <a:spcPct val="100000"/>
              </a:lnSpc>
              <a:spcBef>
                <a:spcPts val="0"/>
              </a:spcBef>
              <a:spcAft>
                <a:spcPts val="0"/>
              </a:spcAft>
              <a:buSzPts val="1700"/>
              <a:buFont typeface="Arial"/>
              <a:buChar char="➢"/>
            </a:pPr>
            <a:r>
              <a:rPr lang="en" sz="1700" b="1" i="0" u="none" strike="noStrike" cap="none">
                <a:solidFill>
                  <a:srgbClr val="DF5F41"/>
                </a:solidFill>
                <a:latin typeface="Arial"/>
                <a:ea typeface="Arial"/>
                <a:cs typeface="Arial"/>
                <a:sym typeface="Arial"/>
              </a:rPr>
              <a:t>Note:</a:t>
            </a:r>
            <a:r>
              <a:rPr lang="en" sz="1700" b="1" i="0" u="none" strike="noStrike" cap="none">
                <a:solidFill>
                  <a:srgbClr val="3F3F3F"/>
                </a:solidFill>
                <a:latin typeface="Arial"/>
                <a:ea typeface="Arial"/>
                <a:cs typeface="Arial"/>
                <a:sym typeface="Arial"/>
              </a:rPr>
              <a:t> Services are considered time-limited</a:t>
            </a:r>
            <a:r>
              <a:rPr lang="en" sz="1700" b="0" i="0" u="none" strike="noStrike" cap="none">
                <a:solidFill>
                  <a:srgbClr val="3F3F3F"/>
                </a:solidFill>
                <a:latin typeface="Arial"/>
                <a:ea typeface="Arial"/>
                <a:cs typeface="Arial"/>
                <a:sym typeface="Arial"/>
              </a:rPr>
              <a:t>, with periodic reassessment, and are intended for clients to acquire the social and behavioral skill(s) identified in the Individual Program Plan (IPP) or Individual Family Service Plan (IFSP) to enable clients to become involved in additional integrated social/recreational opportunities.</a:t>
            </a:r>
            <a:endParaRPr sz="1700" b="0" i="0" u="none" strike="noStrike" cap="none">
              <a:solidFill>
                <a:srgbClr val="3F3F3F"/>
              </a:solidFill>
              <a:latin typeface="Arial"/>
              <a:ea typeface="Arial"/>
              <a:cs typeface="Arial"/>
              <a:sym typeface="Arial"/>
            </a:endParaRPr>
          </a:p>
          <a:p>
            <a:pPr marL="0" marR="0" lvl="0" indent="0" algn="l" rtl="0">
              <a:lnSpc>
                <a:spcPct val="100000"/>
              </a:lnSpc>
              <a:spcBef>
                <a:spcPts val="800"/>
              </a:spcBef>
              <a:spcAft>
                <a:spcPts val="0"/>
              </a:spcAft>
              <a:buNone/>
            </a:pPr>
            <a:endParaRPr sz="1700">
              <a:solidFill>
                <a:srgbClr val="3F3F3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1"/>
          <p:cNvSpPr txBox="1">
            <a:spLocks noGrp="1"/>
          </p:cNvSpPr>
          <p:nvPr>
            <p:ph type="title"/>
          </p:nvPr>
        </p:nvSpPr>
        <p:spPr>
          <a:xfrm>
            <a:off x="1564151" y="221484"/>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a:solidFill>
                  <a:schemeClr val="accent6"/>
                </a:solidFill>
              </a:rPr>
              <a:t>Multiple Concurrent Requests </a:t>
            </a:r>
            <a:endParaRPr sz="1800" cap="none">
              <a:solidFill>
                <a:schemeClr val="accent6"/>
              </a:solidFill>
              <a:latin typeface="Arial"/>
              <a:ea typeface="Arial"/>
              <a:cs typeface="Arial"/>
              <a:sym typeface="Arial"/>
            </a:endParaRPr>
          </a:p>
        </p:txBody>
      </p:sp>
      <p:sp>
        <p:nvSpPr>
          <p:cNvPr id="579" name="Google Shape;579;p71"/>
          <p:cNvSpPr txBox="1">
            <a:spLocks noGrp="1"/>
          </p:cNvSpPr>
          <p:nvPr>
            <p:ph type="body" idx="1"/>
          </p:nvPr>
        </p:nvSpPr>
        <p:spPr>
          <a:xfrm>
            <a:off x="2899800" y="951775"/>
            <a:ext cx="6244200" cy="3762600"/>
          </a:xfrm>
          <a:prstGeom prst="rect">
            <a:avLst/>
          </a:prstGeom>
          <a:noFill/>
          <a:ln>
            <a:noFill/>
          </a:ln>
        </p:spPr>
        <p:txBody>
          <a:bodyPr spcFirstLastPara="1" wrap="square" lIns="91425" tIns="91425" rIns="91425" bIns="91425" anchor="ctr" anchorCtr="0">
            <a:noAutofit/>
          </a:bodyPr>
          <a:lstStyle/>
          <a:p>
            <a:pPr marL="457200" lvl="0" indent="-304800" algn="l" rtl="0">
              <a:spcBef>
                <a:spcPts val="0"/>
              </a:spcBef>
              <a:spcAft>
                <a:spcPts val="0"/>
              </a:spcAft>
              <a:buClr>
                <a:schemeClr val="dk1"/>
              </a:buClr>
              <a:buSzPts val="1200"/>
              <a:buChar char="❖"/>
            </a:pPr>
            <a:r>
              <a:rPr lang="en">
                <a:solidFill>
                  <a:schemeClr val="dk1"/>
                </a:solidFill>
              </a:rPr>
              <a:t>Funding for more than one social rec / camp / non-medical therapy at a time (overlapping service dates) can occur under certain circumstances. The Planning Team must determine it is appropriate and would not be considered a duplication of service.</a:t>
            </a:r>
            <a:endParaRPr>
              <a:solidFill>
                <a:schemeClr val="dk1"/>
              </a:solidFill>
            </a:endParaRPr>
          </a:p>
          <a:p>
            <a:pPr marL="457200" lvl="0" indent="0" algn="l" rtl="0">
              <a:spcBef>
                <a:spcPts val="0"/>
              </a:spcBef>
              <a:spcAft>
                <a:spcPts val="0"/>
              </a:spcAft>
              <a:buNone/>
            </a:pP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For vendored services with overlapping service codes, the POS Justification should clearly state that this is “</a:t>
            </a:r>
            <a:r>
              <a:rPr lang="en" u="sng">
                <a:solidFill>
                  <a:schemeClr val="dk1"/>
                </a:solidFill>
              </a:rPr>
              <a:t>Planning Team decision</a:t>
            </a:r>
            <a:r>
              <a:rPr lang="en">
                <a:solidFill>
                  <a:schemeClr val="dk1"/>
                </a:solidFill>
              </a:rPr>
              <a:t>” and “</a:t>
            </a:r>
            <a:r>
              <a:rPr lang="en" u="sng">
                <a:solidFill>
                  <a:schemeClr val="dk1"/>
                </a:solidFill>
              </a:rPr>
              <a:t>not a duplication of service</a:t>
            </a:r>
            <a:r>
              <a:rPr lang="en">
                <a:solidFill>
                  <a:schemeClr val="dk1"/>
                </a:solidFill>
              </a:rPr>
              <a:t>”. A corresponding T19 outlining how the Planning Team reached this decision should be entered.</a:t>
            </a:r>
            <a:endParaRPr>
              <a:solidFill>
                <a:schemeClr val="dk1"/>
              </a:solidFill>
            </a:endParaRPr>
          </a:p>
          <a:p>
            <a:pPr marL="914400" lvl="0" indent="0" algn="l" rtl="0">
              <a:spcBef>
                <a:spcPts val="0"/>
              </a:spcBef>
              <a:spcAft>
                <a:spcPts val="0"/>
              </a:spcAft>
              <a:buNone/>
            </a:pPr>
            <a:endParaRPr>
              <a:solidFill>
                <a:schemeClr val="dk1"/>
              </a:solidFill>
            </a:endParaRPr>
          </a:p>
          <a:p>
            <a:pPr marL="914400" lvl="1" indent="-317500" algn="l" rtl="0">
              <a:spcBef>
                <a:spcPts val="0"/>
              </a:spcBef>
              <a:spcAft>
                <a:spcPts val="0"/>
              </a:spcAft>
              <a:buClr>
                <a:schemeClr val="dk1"/>
              </a:buClr>
              <a:buSzPts val="1400"/>
              <a:buChar char="➢"/>
            </a:pPr>
            <a:r>
              <a:rPr lang="en"/>
              <a:t>For multiple activities in the same month using the 459 Service Code, the above justifications still apply, but the POS should be entered as 1 POS with a breakdown of all expenses in the justification. (example on next slide)</a:t>
            </a:r>
            <a:endParaRPr/>
          </a:p>
          <a:p>
            <a:pPr marL="1371600" lvl="2" indent="-317500" algn="l" rtl="0">
              <a:spcBef>
                <a:spcPts val="0"/>
              </a:spcBef>
              <a:spcAft>
                <a:spcPts val="0"/>
              </a:spcAft>
              <a:buSzPts val="1400"/>
              <a:buChar char="■"/>
            </a:pPr>
            <a:r>
              <a:rPr lang="en"/>
              <a:t>Provider name should be at the beginning of each line in the fiscal justification.</a:t>
            </a:r>
            <a:endParaRPr/>
          </a:p>
          <a:p>
            <a:pPr marL="1371600" lvl="2" indent="-317500" algn="l" rtl="0">
              <a:spcBef>
                <a:spcPts val="0"/>
              </a:spcBef>
              <a:spcAft>
                <a:spcPts val="0"/>
              </a:spcAft>
              <a:buSzPts val="1400"/>
              <a:buChar char="■"/>
            </a:pPr>
            <a:r>
              <a:rPr lang="en"/>
              <a:t>490 FMS SRA POS should be inclusive of multiple activities.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3"/>
          <p:cNvSpPr txBox="1">
            <a:spLocks noGrp="1"/>
          </p:cNvSpPr>
          <p:nvPr>
            <p:ph type="title"/>
          </p:nvPr>
        </p:nvSpPr>
        <p:spPr>
          <a:xfrm>
            <a:off x="1205701" y="888252"/>
            <a:ext cx="9144000" cy="432548"/>
          </a:xfrm>
          <a:prstGeom prst="rect">
            <a:avLst/>
          </a:prstGeom>
          <a:noFill/>
          <a:ln>
            <a:noFill/>
          </a:ln>
        </p:spPr>
        <p:txBody>
          <a:bodyPr spcFirstLastPara="1" wrap="square" lIns="68575" tIns="34275" rIns="68575" bIns="34275" anchor="t" anchorCtr="0">
            <a:normAutofit fontScale="90000"/>
          </a:bodyPr>
          <a:lstStyle/>
          <a:p>
            <a:pPr marL="0" marR="0" lvl="0" indent="0" algn="ctr" rtl="0">
              <a:lnSpc>
                <a:spcPct val="90000"/>
              </a:lnSpc>
              <a:spcBef>
                <a:spcPts val="0"/>
              </a:spcBef>
              <a:spcAft>
                <a:spcPts val="0"/>
              </a:spcAft>
              <a:buClr>
                <a:srgbClr val="346295"/>
              </a:buClr>
              <a:buSzPts val="2700"/>
              <a:buFont typeface="Arial"/>
              <a:buNone/>
            </a:pPr>
            <a:r>
              <a:rPr lang="en" sz="2700">
                <a:solidFill>
                  <a:schemeClr val="accent6"/>
                </a:solidFill>
              </a:rPr>
              <a:t>Prepayments!</a:t>
            </a:r>
            <a:endParaRPr sz="1800" cap="none">
              <a:solidFill>
                <a:schemeClr val="accent6"/>
              </a:solidFill>
              <a:latin typeface="Arial"/>
              <a:ea typeface="Arial"/>
              <a:cs typeface="Arial"/>
              <a:sym typeface="Arial"/>
            </a:endParaRPr>
          </a:p>
        </p:txBody>
      </p:sp>
      <p:sp>
        <p:nvSpPr>
          <p:cNvPr id="595" name="Google Shape;595;p73"/>
          <p:cNvSpPr txBox="1">
            <a:spLocks noGrp="1"/>
          </p:cNvSpPr>
          <p:nvPr>
            <p:ph type="body" idx="1"/>
          </p:nvPr>
        </p:nvSpPr>
        <p:spPr>
          <a:xfrm>
            <a:off x="3433850" y="966350"/>
            <a:ext cx="4890900" cy="3536700"/>
          </a:xfrm>
          <a:prstGeom prst="rect">
            <a:avLst/>
          </a:prstGeom>
          <a:noFill/>
          <a:ln>
            <a:noFill/>
          </a:ln>
        </p:spPr>
        <p:txBody>
          <a:bodyPr spcFirstLastPara="1" wrap="square" lIns="91425" tIns="91425" rIns="91425" bIns="91425" anchor="ctr" anchorCtr="0">
            <a:noAutofit/>
          </a:bodyPr>
          <a:lstStyle/>
          <a:p>
            <a:pPr marL="457200" lvl="0" indent="-304800" algn="l" rtl="0">
              <a:spcBef>
                <a:spcPts val="0"/>
              </a:spcBef>
              <a:spcAft>
                <a:spcPts val="0"/>
              </a:spcAft>
              <a:buSzPts val="1200"/>
              <a:buFont typeface="Arial"/>
              <a:buChar char="❖"/>
            </a:pPr>
            <a:r>
              <a:rPr lang="en" dirty="0"/>
              <a:t>SDRC is finalizing this process, </a:t>
            </a:r>
            <a:r>
              <a:rPr lang="en-US" dirty="0"/>
              <a:t>and</a:t>
            </a:r>
            <a:r>
              <a:rPr lang="en" dirty="0"/>
              <a:t> Business Services has confirmed with DDS that their proposed method will meet audit merit.</a:t>
            </a:r>
            <a:endParaRPr dirty="0"/>
          </a:p>
          <a:p>
            <a:pPr marL="457200" lvl="0" indent="0" algn="l" rtl="0">
              <a:spcBef>
                <a:spcPts val="0"/>
              </a:spcBef>
              <a:spcAft>
                <a:spcPts val="0"/>
              </a:spcAft>
              <a:buNone/>
            </a:pPr>
            <a:endParaRPr dirty="0"/>
          </a:p>
          <a:p>
            <a:pPr marL="457200" lvl="0" indent="0" algn="l" rtl="0">
              <a:spcBef>
                <a:spcPts val="0"/>
              </a:spcBef>
              <a:spcAft>
                <a:spcPts val="0"/>
              </a:spcAft>
              <a:buNone/>
            </a:pPr>
            <a:endParaRPr dirty="0"/>
          </a:p>
          <a:p>
            <a:pPr marL="457200" lvl="0" indent="-304800" algn="l" rtl="0">
              <a:spcBef>
                <a:spcPts val="0"/>
              </a:spcBef>
              <a:spcAft>
                <a:spcPts val="0"/>
              </a:spcAft>
              <a:buSzPts val="1200"/>
              <a:buChar char="❖"/>
            </a:pPr>
            <a:r>
              <a:rPr lang="en" dirty="0"/>
              <a:t>In order for a business to be paid in advance, SDRC’s Community Services Team will need to procure a copy of that business’s payment schedule from their website. </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74"/>
          <p:cNvSpPr txBox="1">
            <a:spLocks noGrp="1"/>
          </p:cNvSpPr>
          <p:nvPr>
            <p:ph type="title"/>
          </p:nvPr>
        </p:nvSpPr>
        <p:spPr>
          <a:xfrm>
            <a:off x="76693" y="180188"/>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dirty="0">
                <a:solidFill>
                  <a:srgbClr val="FFFFFF"/>
                </a:solidFill>
              </a:rPr>
              <a:t>Process for New Vendorization Requests</a:t>
            </a:r>
            <a:endParaRPr sz="2700" cap="none" dirty="0">
              <a:solidFill>
                <a:srgbClr val="FFFFFF"/>
              </a:solidFill>
              <a:latin typeface="Arial"/>
              <a:ea typeface="Arial"/>
              <a:cs typeface="Arial"/>
              <a:sym typeface="Arial"/>
            </a:endParaRPr>
          </a:p>
        </p:txBody>
      </p:sp>
      <p:sp>
        <p:nvSpPr>
          <p:cNvPr id="601" name="Google Shape;601;p74"/>
          <p:cNvSpPr txBox="1">
            <a:spLocks noGrp="1"/>
          </p:cNvSpPr>
          <p:nvPr>
            <p:ph type="body" idx="1"/>
          </p:nvPr>
        </p:nvSpPr>
        <p:spPr>
          <a:xfrm>
            <a:off x="819150" y="1536375"/>
            <a:ext cx="7505700" cy="29025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Arial"/>
              <a:buChar char="●"/>
            </a:pPr>
            <a:r>
              <a:rPr lang="en" sz="1400" dirty="0">
                <a:latin typeface="Arial"/>
                <a:ea typeface="Arial"/>
                <a:cs typeface="Arial"/>
                <a:sym typeface="Arial"/>
              </a:rPr>
              <a:t>Please connect potential vendor </a:t>
            </a:r>
            <a:r>
              <a:rPr lang="en-US" sz="1400" dirty="0">
                <a:latin typeface="Arial"/>
                <a:ea typeface="Arial"/>
                <a:cs typeface="Arial"/>
                <a:sym typeface="Arial"/>
              </a:rPr>
              <a:t>to SDRC’s </a:t>
            </a:r>
            <a:r>
              <a:rPr lang="en" sz="1400" dirty="0">
                <a:latin typeface="Arial"/>
                <a:ea typeface="Arial"/>
                <a:cs typeface="Arial"/>
                <a:sym typeface="Arial"/>
              </a:rPr>
              <a:t>Community Services Department. </a:t>
            </a:r>
            <a:endParaRPr sz="1400" dirty="0">
              <a:latin typeface="Arial"/>
              <a:ea typeface="Arial"/>
              <a:cs typeface="Arial"/>
              <a:sym typeface="Arial"/>
            </a:endParaRPr>
          </a:p>
          <a:p>
            <a:pPr marL="914400" lvl="0" indent="0" algn="l" rtl="0">
              <a:lnSpc>
                <a:spcPct val="150000"/>
              </a:lnSpc>
              <a:spcBef>
                <a:spcPts val="0"/>
              </a:spcBef>
              <a:spcAft>
                <a:spcPts val="0"/>
              </a:spcAft>
              <a:buNone/>
            </a:pPr>
            <a:endParaRPr sz="1400" dirty="0">
              <a:latin typeface="Arial"/>
              <a:ea typeface="Arial"/>
              <a:cs typeface="Arial"/>
              <a:sym typeface="Arial"/>
            </a:endParaRPr>
          </a:p>
          <a:p>
            <a:pPr marL="457200" lvl="0" indent="-317500" algn="l" rtl="0">
              <a:lnSpc>
                <a:spcPct val="150000"/>
              </a:lnSpc>
              <a:spcBef>
                <a:spcPts val="0"/>
              </a:spcBef>
              <a:spcAft>
                <a:spcPts val="0"/>
              </a:spcAft>
              <a:buSzPts val="1400"/>
              <a:buFont typeface="Arial"/>
              <a:buChar char="●"/>
            </a:pPr>
            <a:r>
              <a:rPr lang="en" sz="1400" dirty="0">
                <a:latin typeface="Arial"/>
                <a:ea typeface="Arial"/>
                <a:cs typeface="Arial"/>
                <a:sym typeface="Arial"/>
              </a:rPr>
              <a:t>Community Services gets information from potential vendor to determine appropriate service code and requirement</a:t>
            </a:r>
            <a:r>
              <a:rPr lang="en" dirty="0"/>
              <a:t>s.</a:t>
            </a:r>
            <a:endParaRPr dirty="0"/>
          </a:p>
          <a:p>
            <a:pPr marL="457200" lvl="0" indent="0" algn="l" rtl="0">
              <a:lnSpc>
                <a:spcPct val="150000"/>
              </a:lnSpc>
              <a:spcBef>
                <a:spcPts val="0"/>
              </a:spcBef>
              <a:spcAft>
                <a:spcPts val="0"/>
              </a:spcAft>
              <a:buNone/>
            </a:pPr>
            <a:endParaRPr dirty="0"/>
          </a:p>
          <a:p>
            <a:pPr marL="457200" lvl="0" indent="-317500" algn="l" rtl="0">
              <a:lnSpc>
                <a:spcPct val="150000"/>
              </a:lnSpc>
              <a:spcBef>
                <a:spcPts val="0"/>
              </a:spcBef>
              <a:spcAft>
                <a:spcPts val="0"/>
              </a:spcAft>
              <a:buSzPts val="1400"/>
              <a:buChar char="●"/>
            </a:pPr>
            <a:r>
              <a:rPr lang="en" dirty="0"/>
              <a:t>40 requests come in a month. </a:t>
            </a:r>
            <a:endParaRPr dirty="0"/>
          </a:p>
          <a:p>
            <a:pPr marL="457200" lvl="0" indent="0" algn="l" rtl="0">
              <a:lnSpc>
                <a:spcPct val="150000"/>
              </a:lnSpc>
              <a:spcBef>
                <a:spcPts val="0"/>
              </a:spcBef>
              <a:spcAft>
                <a:spcPts val="0"/>
              </a:spcAft>
              <a:buNone/>
            </a:pPr>
            <a:endParaRPr sz="1400" dirty="0">
              <a:latin typeface="Arial"/>
              <a:ea typeface="Arial"/>
              <a:cs typeface="Arial"/>
              <a:sym typeface="Arial"/>
            </a:endParaRPr>
          </a:p>
          <a:p>
            <a:pPr marL="457200" lvl="0" indent="-317500" algn="l" rtl="0">
              <a:lnSpc>
                <a:spcPct val="150000"/>
              </a:lnSpc>
              <a:spcBef>
                <a:spcPts val="0"/>
              </a:spcBef>
              <a:spcAft>
                <a:spcPts val="0"/>
              </a:spcAft>
              <a:buSzPts val="1400"/>
              <a:buFont typeface="Arial"/>
              <a:buChar char="●"/>
            </a:pPr>
            <a:r>
              <a:rPr lang="en" sz="1400" dirty="0">
                <a:latin typeface="Arial"/>
                <a:ea typeface="Arial"/>
                <a:cs typeface="Arial"/>
                <a:sym typeface="Arial"/>
              </a:rPr>
              <a:t>Will communicate as programs are vendored or if program does not qualify</a:t>
            </a:r>
            <a:r>
              <a:rPr lang="en" dirty="0"/>
              <a:t> on the spreadsheet.</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75"/>
          <p:cNvPicPr preferRelativeResize="0"/>
          <p:nvPr/>
        </p:nvPicPr>
        <p:blipFill>
          <a:blip r:embed="rId3">
            <a:alphaModFix/>
          </a:blip>
          <a:stretch>
            <a:fillRect/>
          </a:stretch>
        </p:blipFill>
        <p:spPr>
          <a:xfrm>
            <a:off x="348375" y="152400"/>
            <a:ext cx="8447250" cy="47515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76"/>
          <p:cNvPicPr preferRelativeResize="0"/>
          <p:nvPr/>
        </p:nvPicPr>
        <p:blipFill>
          <a:blip r:embed="rId3">
            <a:alphaModFix/>
          </a:blip>
          <a:stretch>
            <a:fillRect/>
          </a:stretch>
        </p:blipFill>
        <p:spPr>
          <a:xfrm>
            <a:off x="486475" y="385625"/>
            <a:ext cx="8281424" cy="46583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615"/>
        <p:cNvGrpSpPr/>
        <p:nvPr/>
      </p:nvGrpSpPr>
      <p:grpSpPr>
        <a:xfrm>
          <a:off x="0" y="0"/>
          <a:ext cx="0" cy="0"/>
          <a:chOff x="0" y="0"/>
          <a:chExt cx="0" cy="0"/>
        </a:xfrm>
      </p:grpSpPr>
      <p:sp>
        <p:nvSpPr>
          <p:cNvPr id="616" name="Google Shape;616;p77"/>
          <p:cNvSpPr txBox="1"/>
          <p:nvPr/>
        </p:nvSpPr>
        <p:spPr>
          <a:xfrm>
            <a:off x="2958750" y="373925"/>
            <a:ext cx="5972700" cy="565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346295"/>
              </a:buClr>
              <a:buSzPts val="2700"/>
              <a:buFont typeface="Arial"/>
              <a:buNone/>
            </a:pPr>
            <a:r>
              <a:rPr lang="en" sz="2100" b="1" dirty="0">
                <a:solidFill>
                  <a:schemeClr val="accent6"/>
                </a:solidFill>
              </a:rPr>
              <a:t>Participant Directed Social Recreation, Non-Medical Therapy and Camp</a:t>
            </a:r>
            <a:endParaRPr sz="800" b="1" dirty="0">
              <a:solidFill>
                <a:schemeClr val="accent6"/>
              </a:solidFill>
            </a:endParaRPr>
          </a:p>
        </p:txBody>
      </p:sp>
      <p:sp>
        <p:nvSpPr>
          <p:cNvPr id="617" name="Google Shape;617;p77"/>
          <p:cNvSpPr txBox="1"/>
          <p:nvPr/>
        </p:nvSpPr>
        <p:spPr>
          <a:xfrm>
            <a:off x="2369500" y="1318425"/>
            <a:ext cx="349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18" name="Google Shape;618;p77"/>
          <p:cNvSpPr txBox="1"/>
          <p:nvPr/>
        </p:nvSpPr>
        <p:spPr>
          <a:xfrm>
            <a:off x="2746200" y="1433875"/>
            <a:ext cx="6397800" cy="2770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b="1" dirty="0"/>
              <a:t>459 SRA</a:t>
            </a:r>
            <a:r>
              <a:rPr lang="en" dirty="0"/>
              <a:t> for non-vendored Social Recreation Activities and accompanying FMS fee service code and subcode </a:t>
            </a:r>
            <a:r>
              <a:rPr lang="en" b="1" dirty="0"/>
              <a:t>490 SRA</a:t>
            </a:r>
            <a:endParaRPr b="1" dirty="0"/>
          </a:p>
          <a:p>
            <a:pPr marL="457200" lvl="0" indent="0" algn="l" rtl="0">
              <a:spcBef>
                <a:spcPts val="0"/>
              </a:spcBef>
              <a:spcAft>
                <a:spcPts val="0"/>
              </a:spcAft>
              <a:buNone/>
            </a:pPr>
            <a:endParaRPr dirty="0"/>
          </a:p>
          <a:p>
            <a:pPr marL="457200" lvl="0" indent="-317500" algn="l" rtl="0">
              <a:spcBef>
                <a:spcPts val="0"/>
              </a:spcBef>
              <a:spcAft>
                <a:spcPts val="0"/>
              </a:spcAft>
              <a:buClr>
                <a:schemeClr val="dk1"/>
              </a:buClr>
              <a:buSzPts val="1400"/>
              <a:buChar char="●"/>
            </a:pPr>
            <a:r>
              <a:rPr lang="en" b="1" dirty="0">
                <a:solidFill>
                  <a:schemeClr val="dk1"/>
                </a:solidFill>
              </a:rPr>
              <a:t>459 SRAN</a:t>
            </a:r>
            <a:r>
              <a:rPr lang="en" dirty="0">
                <a:solidFill>
                  <a:schemeClr val="dk1"/>
                </a:solidFill>
              </a:rPr>
              <a:t> for non-vendored Non-Medical Therapy and accompanying FMS fee service code and subcode </a:t>
            </a:r>
            <a:r>
              <a:rPr lang="en" b="1" dirty="0">
                <a:solidFill>
                  <a:schemeClr val="dk1"/>
                </a:solidFill>
              </a:rPr>
              <a:t>490 SRAN</a:t>
            </a:r>
            <a:endParaRPr b="1"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r>
              <a:rPr lang="en" b="1" dirty="0">
                <a:solidFill>
                  <a:schemeClr val="dk1"/>
                </a:solidFill>
              </a:rPr>
              <a:t>459 SRAC</a:t>
            </a:r>
            <a:r>
              <a:rPr lang="en" dirty="0">
                <a:solidFill>
                  <a:schemeClr val="dk1"/>
                </a:solidFill>
              </a:rPr>
              <a:t> for non-vendored Camp and accompanying FMS fee service code and subcode </a:t>
            </a:r>
            <a:r>
              <a:rPr lang="en" b="1" dirty="0">
                <a:solidFill>
                  <a:schemeClr val="dk1"/>
                </a:solidFill>
              </a:rPr>
              <a:t>490 SRAC</a:t>
            </a:r>
            <a:endParaRPr b="1"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r>
              <a:rPr lang="en" b="1" dirty="0">
                <a:solidFill>
                  <a:schemeClr val="dk1"/>
                </a:solidFill>
              </a:rPr>
              <a:t>459 SRAEQ</a:t>
            </a:r>
            <a:r>
              <a:rPr lang="en" dirty="0">
                <a:solidFill>
                  <a:schemeClr val="dk1"/>
                </a:solidFill>
              </a:rPr>
              <a:t> for Equipment Purchase and accompanying FMS fee service code and subcode </a:t>
            </a:r>
            <a:r>
              <a:rPr lang="en" b="1" dirty="0">
                <a:solidFill>
                  <a:schemeClr val="dk1"/>
                </a:solidFill>
              </a:rPr>
              <a:t>490 SRAEQ</a:t>
            </a:r>
            <a:endParaRPr b="1"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78"/>
          <p:cNvPicPr preferRelativeResize="0"/>
          <p:nvPr/>
        </p:nvPicPr>
        <p:blipFill>
          <a:blip r:embed="rId3">
            <a:alphaModFix/>
          </a:blip>
          <a:stretch>
            <a:fillRect/>
          </a:stretch>
        </p:blipFill>
        <p:spPr>
          <a:xfrm>
            <a:off x="152400" y="152400"/>
            <a:ext cx="8728950" cy="49100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9"/>
          <p:cNvSpPr txBox="1">
            <a:spLocks noGrp="1"/>
          </p:cNvSpPr>
          <p:nvPr>
            <p:ph type="title"/>
          </p:nvPr>
        </p:nvSpPr>
        <p:spPr>
          <a:xfrm>
            <a:off x="1" y="221484"/>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a:solidFill>
                  <a:srgbClr val="FFFFFF"/>
                </a:solidFill>
              </a:rPr>
              <a:t>Self Determination Program</a:t>
            </a:r>
            <a:endParaRPr sz="2700" cap="none">
              <a:solidFill>
                <a:srgbClr val="FFFFFF"/>
              </a:solidFill>
              <a:latin typeface="Arial"/>
              <a:ea typeface="Arial"/>
              <a:cs typeface="Arial"/>
              <a:sym typeface="Arial"/>
            </a:endParaRPr>
          </a:p>
        </p:txBody>
      </p:sp>
      <p:sp>
        <p:nvSpPr>
          <p:cNvPr id="629" name="Google Shape;629;p79"/>
          <p:cNvSpPr txBox="1">
            <a:spLocks noGrp="1"/>
          </p:cNvSpPr>
          <p:nvPr>
            <p:ph type="body" idx="1"/>
          </p:nvPr>
        </p:nvSpPr>
        <p:spPr>
          <a:xfrm>
            <a:off x="703075" y="1125475"/>
            <a:ext cx="7505700" cy="38070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Arial"/>
              <a:buChar char="❖"/>
            </a:pPr>
            <a:r>
              <a:rPr lang="en" dirty="0">
                <a:latin typeface="Arial"/>
                <a:ea typeface="Arial"/>
                <a:cs typeface="Arial"/>
                <a:sym typeface="Arial"/>
              </a:rPr>
              <a:t>Requests should follow the same process as Traditional Services including review by the social rec review team as </a:t>
            </a:r>
            <a:r>
              <a:rPr lang="en" dirty="0"/>
              <a:t>needed</a:t>
            </a:r>
            <a:r>
              <a:rPr lang="en" dirty="0">
                <a:latin typeface="Arial"/>
                <a:ea typeface="Arial"/>
                <a:cs typeface="Arial"/>
                <a:sym typeface="Arial"/>
              </a:rPr>
              <a:t>. </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latin typeface="Arial"/>
                <a:ea typeface="Arial"/>
                <a:cs typeface="Arial"/>
                <a:sym typeface="Arial"/>
              </a:rPr>
              <a:t>Start process of requests early on in initial planning (When you receive a Person Centered Plan or have a request to build a SDP budget) to streamline process of enrollment. </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latin typeface="Arial"/>
                <a:ea typeface="Arial"/>
                <a:cs typeface="Arial"/>
                <a:sym typeface="Arial"/>
              </a:rPr>
              <a:t>Vendors and Non-Vendors would be paid by the individual</a:t>
            </a:r>
            <a:r>
              <a:rPr lang="en" dirty="0"/>
              <a:t>’</a:t>
            </a:r>
            <a:r>
              <a:rPr lang="en" dirty="0">
                <a:latin typeface="Arial"/>
                <a:ea typeface="Arial"/>
                <a:cs typeface="Arial"/>
                <a:sym typeface="Arial"/>
              </a:rPr>
              <a:t>s self-determination FMS</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latin typeface="Arial"/>
                <a:ea typeface="Arial"/>
                <a:cs typeface="Arial"/>
                <a:sym typeface="Arial"/>
              </a:rPr>
              <a:t>Usual and customary rates for services that would be funded by an FMS under traditional services  </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latin typeface="Arial"/>
                <a:ea typeface="Arial"/>
                <a:cs typeface="Arial"/>
                <a:sym typeface="Arial"/>
              </a:rPr>
              <a:t>Median/set rates for those services that should/would be vendored by SDRC (consultation with community services may be needed to determine appropriate rates)</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latin typeface="Arial"/>
                <a:ea typeface="Arial"/>
                <a:cs typeface="Arial"/>
                <a:sym typeface="Arial"/>
              </a:rPr>
              <a:t>HCBS applies to all services </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latin typeface="Arial"/>
                <a:ea typeface="Arial"/>
                <a:cs typeface="Arial"/>
                <a:sym typeface="Arial"/>
              </a:rPr>
              <a:t>Social/ rec team will need to evaluate some requests on case by case basis to take Self Determination into account </a:t>
            </a:r>
            <a:endParaRPr dirty="0">
              <a:latin typeface="Arial"/>
              <a:ea typeface="Arial"/>
              <a:cs typeface="Arial"/>
              <a:sym typeface="Arial"/>
            </a:endParaRPr>
          </a:p>
          <a:p>
            <a:pPr marL="457200" lvl="0" indent="-317500" algn="l" rtl="0">
              <a:spcBef>
                <a:spcPts val="0"/>
              </a:spcBef>
              <a:spcAft>
                <a:spcPts val="0"/>
              </a:spcAft>
              <a:buSzPts val="1400"/>
              <a:buChar char="❖"/>
            </a:pPr>
            <a:r>
              <a:rPr lang="en" dirty="0"/>
              <a:t>Generally speaking, non-vendored social rec/ camps/ and non-medical funded into the Individual Budget should be reflected as such in the Spending Plan. </a:t>
            </a:r>
            <a:endParaRPr dirty="0"/>
          </a:p>
          <a:p>
            <a:pPr marL="457200" lvl="0" indent="0" algn="l" rtl="0">
              <a:spcBef>
                <a:spcPts val="0"/>
              </a:spcBef>
              <a:spcAft>
                <a:spcPts val="0"/>
              </a:spcAft>
              <a:buNone/>
            </a:pPr>
            <a:endParaRPr dirty="0"/>
          </a:p>
          <a:p>
            <a:pPr marL="0" lvl="0" indent="0" algn="l" rtl="0">
              <a:spcBef>
                <a:spcPts val="0"/>
              </a:spcBef>
              <a:spcAft>
                <a:spcPts val="0"/>
              </a:spcAft>
              <a:buNone/>
            </a:pPr>
            <a:r>
              <a:rPr lang="en" dirty="0">
                <a:latin typeface="Arial"/>
                <a:ea typeface="Arial"/>
                <a:cs typeface="Arial"/>
                <a:sym typeface="Arial"/>
              </a:rPr>
              <a:t>If approved </a:t>
            </a:r>
            <a:r>
              <a:rPr lang="en" dirty="0"/>
              <a:t>by your PM or Social Rec Review Team</a:t>
            </a:r>
            <a:r>
              <a:rPr lang="en" dirty="0">
                <a:latin typeface="Arial"/>
                <a:ea typeface="Arial"/>
                <a:cs typeface="Arial"/>
                <a:sym typeface="Arial"/>
              </a:rPr>
              <a:t>, </a:t>
            </a:r>
            <a:r>
              <a:rPr lang="en" b="1" dirty="0">
                <a:solidFill>
                  <a:srgbClr val="212121"/>
                </a:solidFill>
                <a:latin typeface="Arial"/>
                <a:ea typeface="Arial"/>
                <a:cs typeface="Arial"/>
                <a:sym typeface="Arial"/>
              </a:rPr>
              <a:t>DO NOT</a:t>
            </a:r>
            <a:r>
              <a:rPr lang="en" dirty="0">
                <a:latin typeface="Arial"/>
                <a:ea typeface="Arial"/>
                <a:cs typeface="Arial"/>
                <a:sym typeface="Arial"/>
              </a:rPr>
              <a:t> enter a Traditional POS please… see next slide!</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80"/>
          <p:cNvSpPr txBox="1">
            <a:spLocks noGrp="1"/>
          </p:cNvSpPr>
          <p:nvPr>
            <p:ph type="title"/>
          </p:nvPr>
        </p:nvSpPr>
        <p:spPr>
          <a:xfrm>
            <a:off x="1" y="221484"/>
            <a:ext cx="9144000" cy="463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2700"/>
              <a:buFont typeface="Arial"/>
              <a:buNone/>
            </a:pPr>
            <a:r>
              <a:rPr lang="en" sz="2700">
                <a:solidFill>
                  <a:srgbClr val="FFFFFF"/>
                </a:solidFill>
              </a:rPr>
              <a:t>Self Determination Program</a:t>
            </a:r>
            <a:endParaRPr sz="2700" cap="none">
              <a:solidFill>
                <a:srgbClr val="FFFFFF"/>
              </a:solidFill>
              <a:latin typeface="Arial"/>
              <a:ea typeface="Arial"/>
              <a:cs typeface="Arial"/>
              <a:sym typeface="Arial"/>
            </a:endParaRPr>
          </a:p>
        </p:txBody>
      </p:sp>
      <p:sp>
        <p:nvSpPr>
          <p:cNvPr id="635" name="Google Shape;635;p80"/>
          <p:cNvSpPr txBox="1">
            <a:spLocks noGrp="1"/>
          </p:cNvSpPr>
          <p:nvPr>
            <p:ph type="body" idx="1"/>
          </p:nvPr>
        </p:nvSpPr>
        <p:spPr>
          <a:xfrm>
            <a:off x="819150" y="1331350"/>
            <a:ext cx="7505700" cy="303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Arial"/>
                <a:ea typeface="Arial"/>
                <a:cs typeface="Arial"/>
                <a:sym typeface="Arial"/>
              </a:rPr>
              <a:t>Funding Social/Rec in SDP</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latin typeface="Arial"/>
                <a:ea typeface="Arial"/>
                <a:cs typeface="Arial"/>
                <a:sym typeface="Arial"/>
              </a:rPr>
              <a:t>Initial or annual Individual Budget would include service as one time/ temporary service. </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latin typeface="Arial"/>
                <a:ea typeface="Arial"/>
                <a:cs typeface="Arial"/>
                <a:sym typeface="Arial"/>
              </a:rPr>
              <a:t>Budget Adjustment would be made for existing SDP budgets </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latin typeface="Arial"/>
                <a:ea typeface="Arial"/>
                <a:cs typeface="Arial"/>
                <a:sym typeface="Arial"/>
              </a:rPr>
              <a:t>Funding of Social/ Rec service &amp; FMS fees would be included in budget (Non-vendored social rec requests)</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t>For ongoing participants, u</a:t>
            </a:r>
            <a:r>
              <a:rPr lang="en" dirty="0">
                <a:latin typeface="Arial"/>
                <a:ea typeface="Arial"/>
                <a:cs typeface="Arial"/>
                <a:sym typeface="Arial"/>
              </a:rPr>
              <a:t>pdated spending plan, POS ‘work with’ and IPA required </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latin typeface="Arial"/>
                <a:ea typeface="Arial"/>
                <a:cs typeface="Arial"/>
                <a:sym typeface="Arial"/>
              </a:rPr>
              <a:t>Schedule a Calendly session with Participant Choice Specialist for support in this area or email </a:t>
            </a:r>
            <a:r>
              <a:rPr lang="en" u="sng" dirty="0">
                <a:solidFill>
                  <a:schemeClr val="hlink"/>
                </a:solidFill>
                <a:latin typeface="Arial"/>
                <a:ea typeface="Arial"/>
                <a:cs typeface="Arial"/>
                <a:sym typeface="Arial"/>
                <a:hlinkClick r:id="rId3"/>
              </a:rPr>
              <a:t>SDP@SDRC.org</a:t>
            </a:r>
            <a:endParaRPr dirty="0">
              <a:latin typeface="Arial"/>
              <a:ea typeface="Arial"/>
              <a:cs typeface="Arial"/>
              <a:sym typeface="Arial"/>
            </a:endParaRPr>
          </a:p>
          <a:p>
            <a:pPr marL="457200" lvl="0" indent="-317500" algn="l" rtl="0">
              <a:spcBef>
                <a:spcPts val="0"/>
              </a:spcBef>
              <a:spcAft>
                <a:spcPts val="0"/>
              </a:spcAft>
              <a:buSzPts val="1400"/>
              <a:buFont typeface="Arial"/>
              <a:buChar char="❖"/>
            </a:pPr>
            <a:r>
              <a:rPr lang="en" dirty="0">
                <a:latin typeface="Arial"/>
                <a:ea typeface="Arial"/>
                <a:cs typeface="Arial"/>
                <a:sym typeface="Arial"/>
              </a:rPr>
              <a:t>SDP participants can also use their SDP budget funds for social rec services without requesting additional funds for social rec from SDRC. EX: Client uses their respite hour funds for karate and tennis lessons in their spending plan.</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83"/>
          <p:cNvPicPr preferRelativeResize="0"/>
          <p:nvPr/>
        </p:nvPicPr>
        <p:blipFill rotWithShape="1">
          <a:blip r:embed="rId3">
            <a:alphaModFix/>
          </a:blip>
          <a:srcRect t="7851"/>
          <a:stretch/>
        </p:blipFill>
        <p:spPr>
          <a:xfrm>
            <a:off x="5538675" y="1821150"/>
            <a:ext cx="3605325" cy="3322350"/>
          </a:xfrm>
          <a:prstGeom prst="rect">
            <a:avLst/>
          </a:prstGeom>
          <a:noFill/>
          <a:ln>
            <a:noFill/>
          </a:ln>
        </p:spPr>
      </p:pic>
      <p:sp>
        <p:nvSpPr>
          <p:cNvPr id="653" name="Google Shape;653;p83"/>
          <p:cNvSpPr txBox="1"/>
          <p:nvPr/>
        </p:nvSpPr>
        <p:spPr>
          <a:xfrm>
            <a:off x="3397528" y="625664"/>
            <a:ext cx="4583100" cy="8430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346295"/>
              </a:buClr>
              <a:buSzPts val="5400"/>
              <a:buFont typeface="Century Gothic"/>
              <a:buNone/>
            </a:pPr>
            <a:r>
              <a:rPr lang="en" sz="5400" b="1" cap="none">
                <a:solidFill>
                  <a:srgbClr val="346295"/>
                </a:solidFill>
                <a:latin typeface="Century Gothic"/>
                <a:ea typeface="Century Gothic"/>
                <a:cs typeface="Century Gothic"/>
                <a:sym typeface="Century Gothic"/>
              </a:rPr>
              <a:t>QUESTIONS?</a:t>
            </a:r>
            <a:endParaRPr sz="5400" b="1" cap="none">
              <a:solidFill>
                <a:srgbClr val="346295"/>
              </a:solidFill>
              <a:latin typeface="Century Gothic"/>
              <a:ea typeface="Century Gothic"/>
              <a:cs typeface="Century Gothic"/>
              <a:sym typeface="Century Gothic"/>
            </a:endParaRPr>
          </a:p>
        </p:txBody>
      </p:sp>
      <p:sp>
        <p:nvSpPr>
          <p:cNvPr id="654" name="Google Shape;654;p83"/>
          <p:cNvSpPr txBox="1"/>
          <p:nvPr/>
        </p:nvSpPr>
        <p:spPr>
          <a:xfrm>
            <a:off x="1549600" y="2371650"/>
            <a:ext cx="419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1994296" y="1025012"/>
            <a:ext cx="5155500" cy="6930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346295"/>
              </a:buClr>
              <a:buSzPts val="3300"/>
              <a:buFont typeface="Arial"/>
              <a:buNone/>
            </a:pPr>
            <a:r>
              <a:rPr lang="en" sz="3300" b="0" i="0" u="none" strike="noStrike" cap="none">
                <a:solidFill>
                  <a:srgbClr val="346295"/>
                </a:solidFill>
                <a:latin typeface="Arial"/>
                <a:ea typeface="Arial"/>
                <a:cs typeface="Arial"/>
                <a:sym typeface="Arial"/>
              </a:rPr>
              <a:t>WHO IS ELIGIBLE?</a:t>
            </a:r>
            <a:endParaRPr sz="1100"/>
          </a:p>
        </p:txBody>
      </p:sp>
      <p:sp>
        <p:nvSpPr>
          <p:cNvPr id="199" name="Google Shape;199;p26"/>
          <p:cNvSpPr txBox="1">
            <a:spLocks noGrp="1"/>
          </p:cNvSpPr>
          <p:nvPr>
            <p:ph type="body" idx="1"/>
          </p:nvPr>
        </p:nvSpPr>
        <p:spPr>
          <a:xfrm>
            <a:off x="724865" y="4056143"/>
            <a:ext cx="7912800" cy="766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F3F3F"/>
              </a:buClr>
              <a:buSzPts val="2300"/>
              <a:buFont typeface="Arial"/>
              <a:buNone/>
            </a:pPr>
            <a:r>
              <a:rPr lang="en" sz="2300" b="1" i="0" u="none" strike="noStrike" cap="none" dirty="0">
                <a:solidFill>
                  <a:srgbClr val="3F3F3F"/>
                </a:solidFill>
                <a:latin typeface="Arial"/>
                <a:ea typeface="Arial"/>
                <a:cs typeface="Arial"/>
                <a:sym typeface="Arial"/>
              </a:rPr>
              <a:t>ALL</a:t>
            </a:r>
            <a:r>
              <a:rPr lang="en" sz="2300" b="0" i="0" u="none" strike="noStrike" cap="none" dirty="0">
                <a:solidFill>
                  <a:srgbClr val="3F3F3F"/>
                </a:solidFill>
                <a:latin typeface="Arial"/>
                <a:ea typeface="Arial"/>
                <a:cs typeface="Arial"/>
                <a:sym typeface="Arial"/>
              </a:rPr>
              <a:t> </a:t>
            </a:r>
            <a:r>
              <a:rPr lang="en" sz="2300" b="1" i="0" u="none" strike="noStrike" cap="none" dirty="0">
                <a:solidFill>
                  <a:srgbClr val="3F3F3F"/>
                </a:solidFill>
                <a:latin typeface="Arial"/>
                <a:ea typeface="Arial"/>
                <a:cs typeface="Arial"/>
                <a:sym typeface="Arial"/>
              </a:rPr>
              <a:t>Status 2</a:t>
            </a:r>
            <a:r>
              <a:rPr lang="en" sz="2300" b="0" i="0" u="none" strike="noStrike" cap="none" dirty="0">
                <a:solidFill>
                  <a:srgbClr val="3F3F3F"/>
                </a:solidFill>
                <a:latin typeface="Arial"/>
                <a:ea typeface="Arial"/>
                <a:cs typeface="Arial"/>
                <a:sym typeface="Arial"/>
              </a:rPr>
              <a:t> (</a:t>
            </a:r>
            <a:r>
              <a:rPr lang="en-US" sz="2300" b="0" i="0" u="none" strike="noStrike" cap="none" dirty="0" err="1">
                <a:solidFill>
                  <a:srgbClr val="3F3F3F"/>
                </a:solidFill>
                <a:latin typeface="Arial"/>
                <a:ea typeface="Arial"/>
                <a:cs typeface="Arial"/>
                <a:sym typeface="Arial"/>
              </a:rPr>
              <a:t>Lanterman</a:t>
            </a:r>
            <a:r>
              <a:rPr lang="en-US" sz="2300" b="0" i="0" u="none" strike="noStrike" cap="none" dirty="0">
                <a:solidFill>
                  <a:srgbClr val="3F3F3F"/>
                </a:solidFill>
                <a:latin typeface="Arial"/>
                <a:ea typeface="Arial"/>
                <a:cs typeface="Arial"/>
                <a:sym typeface="Arial"/>
              </a:rPr>
              <a:t> Eligible) </a:t>
            </a:r>
            <a:r>
              <a:rPr lang="en" sz="2300" b="0" i="0" u="none" strike="noStrike" cap="none" dirty="0">
                <a:solidFill>
                  <a:srgbClr val="3F3F3F"/>
                </a:solidFill>
                <a:latin typeface="Arial"/>
                <a:ea typeface="Arial"/>
                <a:cs typeface="Arial"/>
                <a:sym typeface="Arial"/>
              </a:rPr>
              <a:t>clients </a:t>
            </a:r>
          </a:p>
          <a:p>
            <a:pPr marL="0" marR="0" lvl="0" indent="0" algn="ctr" rtl="0">
              <a:lnSpc>
                <a:spcPct val="90000"/>
              </a:lnSpc>
              <a:spcBef>
                <a:spcPts val="0"/>
              </a:spcBef>
              <a:spcAft>
                <a:spcPts val="0"/>
              </a:spcAft>
              <a:buClr>
                <a:srgbClr val="3F3F3F"/>
              </a:buClr>
              <a:buSzPts val="2300"/>
              <a:buFont typeface="Arial"/>
              <a:buNone/>
            </a:pPr>
            <a:r>
              <a:rPr lang="en" sz="2300" b="0" i="0" u="none" strike="noStrike" cap="none" dirty="0">
                <a:solidFill>
                  <a:srgbClr val="3F3F3F"/>
                </a:solidFill>
                <a:latin typeface="Arial"/>
                <a:ea typeface="Arial"/>
                <a:cs typeface="Arial"/>
                <a:sym typeface="Arial"/>
              </a:rPr>
              <a:t>regardless of age or living arrangement!</a:t>
            </a:r>
            <a:endParaRPr sz="1100" dirty="0"/>
          </a:p>
        </p:txBody>
      </p:sp>
      <p:pic>
        <p:nvPicPr>
          <p:cNvPr id="200" name="Google Shape;200;p26"/>
          <p:cNvPicPr preferRelativeResize="0"/>
          <p:nvPr/>
        </p:nvPicPr>
        <p:blipFill rotWithShape="1">
          <a:blip r:embed="rId3">
            <a:alphaModFix/>
          </a:blip>
          <a:srcRect/>
          <a:stretch/>
        </p:blipFill>
        <p:spPr>
          <a:xfrm>
            <a:off x="1135543" y="1596494"/>
            <a:ext cx="6872914" cy="284303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title"/>
          </p:nvPr>
        </p:nvSpPr>
        <p:spPr>
          <a:xfrm>
            <a:off x="3259720" y="986906"/>
            <a:ext cx="5321400" cy="681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346295"/>
              </a:buClr>
              <a:buSzPts val="3600"/>
              <a:buFont typeface="Arial"/>
              <a:buNone/>
            </a:pPr>
            <a:r>
              <a:rPr lang="en" sz="3600" b="1" i="0" u="none" strike="noStrike" cap="none">
                <a:solidFill>
                  <a:srgbClr val="346295"/>
                </a:solidFill>
                <a:latin typeface="Arial"/>
                <a:ea typeface="Arial"/>
                <a:cs typeface="Arial"/>
                <a:sym typeface="Arial"/>
              </a:rPr>
              <a:t>Three Types of Service</a:t>
            </a:r>
            <a:endParaRPr sz="1100"/>
          </a:p>
        </p:txBody>
      </p:sp>
      <p:sp>
        <p:nvSpPr>
          <p:cNvPr id="206" name="Google Shape;206;p27"/>
          <p:cNvSpPr txBox="1">
            <a:spLocks noGrp="1"/>
          </p:cNvSpPr>
          <p:nvPr>
            <p:ph type="body" idx="1"/>
          </p:nvPr>
        </p:nvSpPr>
        <p:spPr>
          <a:xfrm>
            <a:off x="4187775" y="1705142"/>
            <a:ext cx="4621800" cy="24633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3F3F3F"/>
              </a:buClr>
              <a:buSzPts val="3000"/>
              <a:buFont typeface="Arial"/>
              <a:buNone/>
            </a:pPr>
            <a:r>
              <a:rPr lang="en" sz="3000" b="0" i="0" u="none" strike="noStrike" cap="none">
                <a:solidFill>
                  <a:srgbClr val="3F3F3F"/>
                </a:solidFill>
                <a:latin typeface="Arial"/>
                <a:ea typeface="Arial"/>
                <a:cs typeface="Arial"/>
                <a:sym typeface="Arial"/>
              </a:rPr>
              <a:t>Social Recreation</a:t>
            </a:r>
            <a:endParaRPr sz="1100"/>
          </a:p>
          <a:p>
            <a:pPr marL="0" marR="0" lvl="0" indent="0" algn="l" rtl="0">
              <a:lnSpc>
                <a:spcPct val="150000"/>
              </a:lnSpc>
              <a:spcBef>
                <a:spcPts val="700"/>
              </a:spcBef>
              <a:spcAft>
                <a:spcPts val="0"/>
              </a:spcAft>
              <a:buClr>
                <a:srgbClr val="3F3F3F"/>
              </a:buClr>
              <a:buSzPts val="3000"/>
              <a:buFont typeface="Arial"/>
              <a:buNone/>
            </a:pPr>
            <a:r>
              <a:rPr lang="en" sz="3000" b="0" i="0" u="none" strike="noStrike" cap="none">
                <a:solidFill>
                  <a:srgbClr val="3F3F3F"/>
                </a:solidFill>
                <a:latin typeface="Arial"/>
                <a:ea typeface="Arial"/>
                <a:cs typeface="Arial"/>
                <a:sym typeface="Arial"/>
              </a:rPr>
              <a:t>Camp</a:t>
            </a:r>
            <a:endParaRPr sz="1100"/>
          </a:p>
          <a:p>
            <a:pPr marL="0" marR="0" lvl="0" indent="0" algn="l" rtl="0">
              <a:lnSpc>
                <a:spcPct val="150000"/>
              </a:lnSpc>
              <a:spcBef>
                <a:spcPts val="700"/>
              </a:spcBef>
              <a:spcAft>
                <a:spcPts val="0"/>
              </a:spcAft>
              <a:buClr>
                <a:srgbClr val="3F3F3F"/>
              </a:buClr>
              <a:buSzPts val="3000"/>
              <a:buFont typeface="Arial"/>
              <a:buNone/>
            </a:pPr>
            <a:r>
              <a:rPr lang="en" sz="3000" b="0" i="0" u="none" strike="noStrike" cap="none">
                <a:solidFill>
                  <a:srgbClr val="3F3F3F"/>
                </a:solidFill>
                <a:latin typeface="Arial"/>
                <a:ea typeface="Arial"/>
                <a:cs typeface="Arial"/>
                <a:sym typeface="Arial"/>
              </a:rPr>
              <a:t>Non-Medical Therapies</a:t>
            </a:r>
            <a:endParaRPr sz="1100"/>
          </a:p>
        </p:txBody>
      </p:sp>
      <p:grpSp>
        <p:nvGrpSpPr>
          <p:cNvPr id="207" name="Google Shape;207;p27"/>
          <p:cNvGrpSpPr/>
          <p:nvPr/>
        </p:nvGrpSpPr>
        <p:grpSpPr>
          <a:xfrm>
            <a:off x="3283594" y="1749951"/>
            <a:ext cx="660600" cy="660600"/>
            <a:chOff x="4378125" y="2333268"/>
            <a:chExt cx="880800" cy="880800"/>
          </a:xfrm>
        </p:grpSpPr>
        <p:sp>
          <p:nvSpPr>
            <p:cNvPr id="208" name="Google Shape;208;p27"/>
            <p:cNvSpPr/>
            <p:nvPr/>
          </p:nvSpPr>
          <p:spPr>
            <a:xfrm>
              <a:off x="4378125" y="2333268"/>
              <a:ext cx="880800" cy="880800"/>
            </a:xfrm>
            <a:prstGeom prst="ellipse">
              <a:avLst/>
            </a:prstGeom>
            <a:solidFill>
              <a:srgbClr val="346295"/>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209" name="Google Shape;209;p27"/>
            <p:cNvSpPr/>
            <p:nvPr/>
          </p:nvSpPr>
          <p:spPr>
            <a:xfrm>
              <a:off x="4617145" y="2395065"/>
              <a:ext cx="396300" cy="769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i="0" u="none" strike="noStrike" cap="none">
                  <a:solidFill>
                    <a:schemeClr val="lt1"/>
                  </a:solidFill>
                  <a:latin typeface="Anton"/>
                  <a:ea typeface="Anton"/>
                  <a:cs typeface="Anton"/>
                  <a:sym typeface="Anton"/>
                </a:rPr>
                <a:t>1</a:t>
              </a:r>
              <a:endParaRPr sz="3300">
                <a:solidFill>
                  <a:schemeClr val="lt1"/>
                </a:solidFill>
                <a:latin typeface="Anton"/>
                <a:ea typeface="Anton"/>
                <a:cs typeface="Anton"/>
                <a:sym typeface="Anton"/>
              </a:endParaRPr>
            </a:p>
          </p:txBody>
        </p:sp>
      </p:grpSp>
      <p:sp>
        <p:nvSpPr>
          <p:cNvPr id="210" name="Google Shape;210;p27"/>
          <p:cNvSpPr/>
          <p:nvPr/>
        </p:nvSpPr>
        <p:spPr>
          <a:xfrm>
            <a:off x="3283594" y="2556487"/>
            <a:ext cx="660600" cy="660600"/>
          </a:xfrm>
          <a:prstGeom prst="ellipse">
            <a:avLst/>
          </a:prstGeom>
          <a:solidFill>
            <a:srgbClr val="DF5F4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11" name="Google Shape;211;p27"/>
          <p:cNvSpPr/>
          <p:nvPr/>
        </p:nvSpPr>
        <p:spPr>
          <a:xfrm>
            <a:off x="3437218" y="2602835"/>
            <a:ext cx="3465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chemeClr val="lt1"/>
                </a:solidFill>
                <a:latin typeface="Anton"/>
                <a:ea typeface="Anton"/>
                <a:cs typeface="Anton"/>
                <a:sym typeface="Anton"/>
              </a:rPr>
              <a:t>2</a:t>
            </a:r>
            <a:endParaRPr sz="3300">
              <a:solidFill>
                <a:schemeClr val="lt1"/>
              </a:solidFill>
              <a:latin typeface="Anton"/>
              <a:ea typeface="Anton"/>
              <a:cs typeface="Anton"/>
              <a:sym typeface="Anton"/>
            </a:endParaRPr>
          </a:p>
        </p:txBody>
      </p:sp>
      <p:grpSp>
        <p:nvGrpSpPr>
          <p:cNvPr id="212" name="Google Shape;212;p27"/>
          <p:cNvGrpSpPr/>
          <p:nvPr/>
        </p:nvGrpSpPr>
        <p:grpSpPr>
          <a:xfrm>
            <a:off x="3283594" y="3363023"/>
            <a:ext cx="660600" cy="660600"/>
            <a:chOff x="4378125" y="4484030"/>
            <a:chExt cx="880800" cy="880800"/>
          </a:xfrm>
        </p:grpSpPr>
        <p:sp>
          <p:nvSpPr>
            <p:cNvPr id="213" name="Google Shape;213;p27"/>
            <p:cNvSpPr/>
            <p:nvPr/>
          </p:nvSpPr>
          <p:spPr>
            <a:xfrm>
              <a:off x="4378125" y="4484030"/>
              <a:ext cx="880800" cy="880800"/>
            </a:xfrm>
            <a:prstGeom prst="ellipse">
              <a:avLst/>
            </a:prstGeom>
            <a:solidFill>
              <a:srgbClr val="FBB040"/>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14" name="Google Shape;214;p27"/>
            <p:cNvSpPr/>
            <p:nvPr/>
          </p:nvSpPr>
          <p:spPr>
            <a:xfrm>
              <a:off x="4582957" y="4545828"/>
              <a:ext cx="462000" cy="769500"/>
            </a:xfrm>
            <a:prstGeom prst="rect">
              <a:avLst/>
            </a:prstGeom>
            <a:solidFill>
              <a:srgbClr val="FBB04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chemeClr val="lt1"/>
                  </a:solidFill>
                  <a:latin typeface="Anton"/>
                  <a:ea typeface="Anton"/>
                  <a:cs typeface="Anton"/>
                  <a:sym typeface="Anton"/>
                </a:rPr>
                <a:t>3</a:t>
              </a:r>
              <a:endParaRPr sz="3300">
                <a:solidFill>
                  <a:schemeClr val="lt1"/>
                </a:solidFill>
                <a:latin typeface="Anton"/>
                <a:ea typeface="Anton"/>
                <a:cs typeface="Anton"/>
                <a:sym typeface="Anton"/>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8"/>
          <p:cNvPicPr preferRelativeResize="0"/>
          <p:nvPr/>
        </p:nvPicPr>
        <p:blipFill rotWithShape="1">
          <a:blip r:embed="rId3">
            <a:alphaModFix/>
          </a:blip>
          <a:srcRect/>
          <a:stretch/>
        </p:blipFill>
        <p:spPr>
          <a:xfrm>
            <a:off x="0" y="0"/>
            <a:ext cx="9144006" cy="5143501"/>
          </a:xfrm>
          <a:prstGeom prst="rect">
            <a:avLst/>
          </a:prstGeom>
          <a:noFill/>
          <a:ln>
            <a:noFill/>
          </a:ln>
        </p:spPr>
      </p:pic>
      <p:sp>
        <p:nvSpPr>
          <p:cNvPr id="220" name="Google Shape;220;p28"/>
          <p:cNvSpPr/>
          <p:nvPr/>
        </p:nvSpPr>
        <p:spPr>
          <a:xfrm>
            <a:off x="0" y="561944"/>
            <a:ext cx="4772100" cy="866700"/>
          </a:xfrm>
          <a:prstGeom prst="rect">
            <a:avLst/>
          </a:prstGeom>
          <a:solidFill>
            <a:srgbClr val="FFFFFF">
              <a:alpha val="6902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21" name="Google Shape;221;p28"/>
          <p:cNvSpPr txBox="1"/>
          <p:nvPr/>
        </p:nvSpPr>
        <p:spPr>
          <a:xfrm>
            <a:off x="771344" y="835399"/>
            <a:ext cx="3229500" cy="7377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346295"/>
              </a:buClr>
              <a:buSzPts val="3600"/>
              <a:buFont typeface="Arial"/>
              <a:buNone/>
            </a:pPr>
            <a:r>
              <a:rPr lang="en" sz="3600" b="1" cap="none">
                <a:solidFill>
                  <a:srgbClr val="346295"/>
                </a:solidFill>
                <a:latin typeface="Arial"/>
                <a:ea typeface="Arial"/>
                <a:cs typeface="Arial"/>
                <a:sym typeface="Arial"/>
              </a:rPr>
              <a:t>SOCIAL REC</a:t>
            </a:r>
            <a:endParaRPr sz="1100"/>
          </a:p>
        </p:txBody>
      </p:sp>
      <p:sp>
        <p:nvSpPr>
          <p:cNvPr id="222" name="Google Shape;222;p28"/>
          <p:cNvSpPr/>
          <p:nvPr/>
        </p:nvSpPr>
        <p:spPr>
          <a:xfrm>
            <a:off x="4772025" y="1"/>
            <a:ext cx="3809400" cy="5143500"/>
          </a:xfrm>
          <a:prstGeom prst="rect">
            <a:avLst/>
          </a:prstGeom>
          <a:solidFill>
            <a:srgbClr val="346295">
              <a:alpha val="8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23" name="Google Shape;223;p28"/>
          <p:cNvSpPr txBox="1"/>
          <p:nvPr/>
        </p:nvSpPr>
        <p:spPr>
          <a:xfrm>
            <a:off x="4876198" y="481799"/>
            <a:ext cx="3492300" cy="4045200"/>
          </a:xfrm>
          <a:prstGeom prst="rect">
            <a:avLst/>
          </a:prstGeom>
          <a:noFill/>
          <a:ln>
            <a:noFill/>
          </a:ln>
        </p:spPr>
        <p:txBody>
          <a:bodyPr spcFirstLastPara="1" wrap="square" lIns="68575" tIns="34275" rIns="68575" bIns="34275" anchor="t" anchorCtr="0">
            <a:noAutofit/>
          </a:bodyPr>
          <a:lstStyle/>
          <a:p>
            <a:pPr marL="342900" marR="0" lvl="0" indent="0" algn="l" rtl="0">
              <a:lnSpc>
                <a:spcPct val="100000"/>
              </a:lnSpc>
              <a:spcBef>
                <a:spcPts val="0"/>
              </a:spcBef>
              <a:spcAft>
                <a:spcPts val="0"/>
              </a:spcAft>
              <a:buNone/>
            </a:pPr>
            <a:r>
              <a:rPr lang="en" sz="1600">
                <a:solidFill>
                  <a:schemeClr val="lt1"/>
                </a:solidFill>
                <a:latin typeface="Arial"/>
                <a:ea typeface="Arial"/>
                <a:cs typeface="Arial"/>
                <a:sym typeface="Arial"/>
              </a:rPr>
              <a:t>Social/recreational opportunities are everywhere and can include </a:t>
            </a:r>
            <a:r>
              <a:rPr lang="en" sz="1600">
                <a:solidFill>
                  <a:schemeClr val="lt1"/>
                </a:solidFill>
              </a:rPr>
              <a:t>programs such as Boys and Girls Club, YMCA, </a:t>
            </a:r>
            <a:r>
              <a:rPr lang="en" sz="1600">
                <a:solidFill>
                  <a:schemeClr val="lt1"/>
                </a:solidFill>
                <a:latin typeface="Arial"/>
                <a:ea typeface="Arial"/>
                <a:cs typeface="Arial"/>
                <a:sym typeface="Arial"/>
              </a:rPr>
              <a:t>municipal parks and recreational programs, and other generic community activities and services.</a:t>
            </a:r>
            <a:endParaRPr sz="1000"/>
          </a:p>
          <a:p>
            <a:pPr marL="342900" marR="0" lvl="0" indent="0" algn="l" rtl="0">
              <a:lnSpc>
                <a:spcPct val="100000"/>
              </a:lnSpc>
              <a:spcBef>
                <a:spcPts val="1400"/>
              </a:spcBef>
              <a:spcAft>
                <a:spcPts val="0"/>
              </a:spcAft>
              <a:buNone/>
            </a:pPr>
            <a:r>
              <a:rPr lang="en" sz="1600">
                <a:solidFill>
                  <a:schemeClr val="lt1"/>
                </a:solidFill>
                <a:latin typeface="Arial"/>
                <a:ea typeface="Arial"/>
                <a:cs typeface="Arial"/>
                <a:sym typeface="Arial"/>
              </a:rPr>
              <a:t>Providers DO NOT have to be vendored, just willing to accept payment through an FMS.</a:t>
            </a:r>
            <a:endParaRPr sz="1000"/>
          </a:p>
          <a:p>
            <a:pPr marL="266700" marR="0" lvl="0" indent="0" algn="l" rtl="0">
              <a:lnSpc>
                <a:spcPct val="100000"/>
              </a:lnSpc>
              <a:spcBef>
                <a:spcPts val="1400"/>
              </a:spcBef>
              <a:spcAft>
                <a:spcPts val="0"/>
              </a:spcAft>
              <a:buClr>
                <a:srgbClr val="FBB040"/>
              </a:buClr>
              <a:buSzPts val="1700"/>
              <a:buFont typeface="Arial"/>
              <a:buNone/>
            </a:pPr>
            <a:r>
              <a:rPr lang="en" sz="1600">
                <a:solidFill>
                  <a:schemeClr val="lt1"/>
                </a:solidFill>
                <a:latin typeface="Arial"/>
                <a:ea typeface="Arial"/>
                <a:cs typeface="Arial"/>
                <a:sym typeface="Arial"/>
              </a:rPr>
              <a:t>Examples: martial arts class, swimming lessons, theater class, soccer team, baseball league.</a:t>
            </a:r>
            <a:endParaRPr sz="1000"/>
          </a:p>
        </p:txBody>
      </p:sp>
      <p:grpSp>
        <p:nvGrpSpPr>
          <p:cNvPr id="224" name="Google Shape;224;p28"/>
          <p:cNvGrpSpPr/>
          <p:nvPr/>
        </p:nvGrpSpPr>
        <p:grpSpPr>
          <a:xfrm>
            <a:off x="2055699" y="123550"/>
            <a:ext cx="660600" cy="660600"/>
            <a:chOff x="4378125" y="2333268"/>
            <a:chExt cx="880800" cy="880800"/>
          </a:xfrm>
        </p:grpSpPr>
        <p:sp>
          <p:nvSpPr>
            <p:cNvPr id="225" name="Google Shape;225;p28"/>
            <p:cNvSpPr/>
            <p:nvPr/>
          </p:nvSpPr>
          <p:spPr>
            <a:xfrm>
              <a:off x="4378125" y="2333268"/>
              <a:ext cx="880800" cy="880800"/>
            </a:xfrm>
            <a:prstGeom prst="ellipse">
              <a:avLst/>
            </a:prstGeom>
            <a:solidFill>
              <a:srgbClr val="346295"/>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26" name="Google Shape;226;p28"/>
            <p:cNvSpPr/>
            <p:nvPr/>
          </p:nvSpPr>
          <p:spPr>
            <a:xfrm>
              <a:off x="4617145" y="2395065"/>
              <a:ext cx="396300" cy="769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a:solidFill>
                    <a:schemeClr val="lt1"/>
                  </a:solidFill>
                  <a:latin typeface="Anton"/>
                  <a:ea typeface="Anton"/>
                  <a:cs typeface="Anton"/>
                  <a:sym typeface="Anton"/>
                </a:rPr>
                <a:t>1</a:t>
              </a:r>
              <a:endParaRPr sz="3300">
                <a:solidFill>
                  <a:schemeClr val="lt1"/>
                </a:solidFill>
                <a:latin typeface="Anton"/>
                <a:ea typeface="Anton"/>
                <a:cs typeface="Anton"/>
                <a:sym typeface="Anto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1330727" y="1063079"/>
            <a:ext cx="6458100" cy="4866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46295"/>
              </a:buClr>
              <a:buSzPts val="3000"/>
              <a:buFont typeface="Arial"/>
              <a:buNone/>
            </a:pPr>
            <a:r>
              <a:rPr lang="en" sz="3000" b="0" i="0" u="none" strike="noStrike" cap="none">
                <a:solidFill>
                  <a:srgbClr val="346295"/>
                </a:solidFill>
                <a:latin typeface="Arial"/>
                <a:ea typeface="Arial"/>
                <a:cs typeface="Arial"/>
                <a:sym typeface="Arial"/>
              </a:rPr>
              <a:t>Minimum Criteria for Social Rec</a:t>
            </a:r>
            <a:endParaRPr sz="1100"/>
          </a:p>
        </p:txBody>
      </p:sp>
      <p:sp>
        <p:nvSpPr>
          <p:cNvPr id="232" name="Google Shape;232;p29"/>
          <p:cNvSpPr txBox="1">
            <a:spLocks noGrp="1"/>
          </p:cNvSpPr>
          <p:nvPr>
            <p:ph type="body" idx="1"/>
          </p:nvPr>
        </p:nvSpPr>
        <p:spPr>
          <a:xfrm>
            <a:off x="460093" y="1631986"/>
            <a:ext cx="8344500" cy="3126900"/>
          </a:xfrm>
          <a:prstGeom prst="rect">
            <a:avLst/>
          </a:prstGeom>
          <a:noFill/>
          <a:ln>
            <a:noFill/>
          </a:ln>
        </p:spPr>
        <p:txBody>
          <a:bodyPr spcFirstLastPara="1" wrap="square" lIns="68575" tIns="34275" rIns="68575" bIns="34275" anchor="t" anchorCtr="0">
            <a:noAutofit/>
          </a:bodyPr>
          <a:lstStyle/>
          <a:p>
            <a:pPr marL="457200" marR="0" lvl="0" indent="-317500" algn="l" rtl="0">
              <a:lnSpc>
                <a:spcPct val="125000"/>
              </a:lnSpc>
              <a:spcBef>
                <a:spcPts val="0"/>
              </a:spcBef>
              <a:spcAft>
                <a:spcPts val="0"/>
              </a:spcAft>
              <a:buClr>
                <a:srgbClr val="3F3F3F"/>
              </a:buClr>
              <a:buSzPts val="1400"/>
              <a:buFont typeface="Arial"/>
              <a:buChar char="❖"/>
            </a:pPr>
            <a:r>
              <a:rPr lang="en" dirty="0">
                <a:solidFill>
                  <a:srgbClr val="3F3F3F"/>
                </a:solidFill>
              </a:rPr>
              <a:t>The activity is helping the client access the community, in an activity or setting of their choosing, for social/recreational purposes.</a:t>
            </a:r>
            <a:endParaRPr dirty="0">
              <a:solidFill>
                <a:srgbClr val="3F3F3F"/>
              </a:solidFill>
            </a:endParaRPr>
          </a:p>
          <a:p>
            <a:pPr marL="457200" marR="0" lvl="0" indent="-317500" algn="l" rtl="0">
              <a:lnSpc>
                <a:spcPct val="125000"/>
              </a:lnSpc>
              <a:spcBef>
                <a:spcPts val="0"/>
              </a:spcBef>
              <a:spcAft>
                <a:spcPts val="0"/>
              </a:spcAft>
              <a:buClr>
                <a:srgbClr val="3F3F3F"/>
              </a:buClr>
              <a:buSzPts val="1400"/>
              <a:buFont typeface="Arial"/>
              <a:buChar char="❖"/>
            </a:pPr>
            <a:r>
              <a:rPr lang="en" b="0" i="0" u="none" strike="noStrike" cap="none" dirty="0">
                <a:solidFill>
                  <a:srgbClr val="3F3F3F"/>
                </a:solidFill>
                <a:latin typeface="Arial"/>
                <a:ea typeface="Arial"/>
                <a:cs typeface="Arial"/>
                <a:sym typeface="Arial"/>
              </a:rPr>
              <a:t>Client has no socialization or recreation resources similar available to them.</a:t>
            </a:r>
            <a:endParaRPr sz="1100" dirty="0"/>
          </a:p>
          <a:p>
            <a:pPr marL="457200" marR="0" lvl="0" indent="-317500" algn="l" rtl="0">
              <a:lnSpc>
                <a:spcPct val="125000"/>
              </a:lnSpc>
              <a:spcBef>
                <a:spcPts val="0"/>
              </a:spcBef>
              <a:spcAft>
                <a:spcPts val="0"/>
              </a:spcAft>
              <a:buClr>
                <a:srgbClr val="3F3F3F"/>
              </a:buClr>
              <a:buSzPts val="1400"/>
              <a:buFont typeface="Arial"/>
              <a:buChar char="❖"/>
            </a:pPr>
            <a:r>
              <a:rPr lang="en" b="0" i="0" u="none" strike="noStrike" cap="none" dirty="0">
                <a:solidFill>
                  <a:srgbClr val="3F3F3F"/>
                </a:solidFill>
                <a:latin typeface="Arial"/>
                <a:ea typeface="Arial"/>
                <a:cs typeface="Arial"/>
                <a:sym typeface="Arial"/>
              </a:rPr>
              <a:t>The need for the service is identified in the client’s IPP and a specific outcome has been developed to address the need.</a:t>
            </a:r>
            <a:endParaRPr sz="1100" dirty="0"/>
          </a:p>
          <a:p>
            <a:pPr marL="457200" marR="0" lvl="0" indent="-317500" algn="l" rtl="0">
              <a:lnSpc>
                <a:spcPct val="125000"/>
              </a:lnSpc>
              <a:spcBef>
                <a:spcPts val="0"/>
              </a:spcBef>
              <a:spcAft>
                <a:spcPts val="0"/>
              </a:spcAft>
              <a:buClr>
                <a:srgbClr val="3F3F3F"/>
              </a:buClr>
              <a:buSzPts val="1400"/>
              <a:buFont typeface="Arial"/>
              <a:buChar char="❖"/>
            </a:pPr>
            <a:r>
              <a:rPr lang="en" b="0" i="0" u="none" strike="noStrike" cap="none" dirty="0">
                <a:solidFill>
                  <a:srgbClr val="3F3F3F"/>
                </a:solidFill>
                <a:latin typeface="Arial"/>
                <a:ea typeface="Arial"/>
                <a:cs typeface="Arial"/>
                <a:sym typeface="Arial"/>
              </a:rPr>
              <a:t>The identified service meets appropriate Home and Community-Based Services (HCBS) </a:t>
            </a:r>
            <a:r>
              <a:rPr lang="en" dirty="0">
                <a:solidFill>
                  <a:srgbClr val="3F3F3F"/>
                </a:solidFill>
              </a:rPr>
              <a:t>r</a:t>
            </a:r>
            <a:r>
              <a:rPr lang="en" b="0" i="0" u="none" strike="noStrike" cap="none" dirty="0">
                <a:solidFill>
                  <a:srgbClr val="3F3F3F"/>
                </a:solidFill>
                <a:latin typeface="Arial"/>
                <a:ea typeface="Arial"/>
                <a:cs typeface="Arial"/>
                <a:sym typeface="Arial"/>
              </a:rPr>
              <a:t>egulations.</a:t>
            </a:r>
            <a:endParaRPr sz="1100" dirty="0"/>
          </a:p>
          <a:p>
            <a:pPr marL="457200" marR="0" lvl="0" indent="-317500" algn="l" rtl="0">
              <a:lnSpc>
                <a:spcPct val="125000"/>
              </a:lnSpc>
              <a:spcBef>
                <a:spcPts val="0"/>
              </a:spcBef>
              <a:spcAft>
                <a:spcPts val="0"/>
              </a:spcAft>
              <a:buClr>
                <a:srgbClr val="3F3F3F"/>
              </a:buClr>
              <a:buSzPts val="1400"/>
              <a:buFont typeface="Arial"/>
              <a:buChar char="❖"/>
            </a:pPr>
            <a:r>
              <a:rPr lang="en" b="0" i="0" u="none" strike="noStrike" cap="none" dirty="0">
                <a:solidFill>
                  <a:srgbClr val="3F3F3F"/>
                </a:solidFill>
                <a:latin typeface="Arial"/>
                <a:ea typeface="Arial"/>
                <a:cs typeface="Arial"/>
                <a:sym typeface="Arial"/>
              </a:rPr>
              <a:t>Must be vendored through SDRC’s Community Services Department or be </a:t>
            </a:r>
            <a:br>
              <a:rPr lang="en" b="0" i="0" u="none" strike="noStrike" cap="none" dirty="0">
                <a:solidFill>
                  <a:srgbClr val="3F3F3F"/>
                </a:solidFill>
                <a:latin typeface="Arial"/>
                <a:ea typeface="Arial"/>
                <a:cs typeface="Arial"/>
                <a:sym typeface="Arial"/>
              </a:rPr>
            </a:br>
            <a:r>
              <a:rPr lang="en" b="0" i="0" u="none" strike="noStrike" cap="none" dirty="0">
                <a:solidFill>
                  <a:srgbClr val="3F3F3F"/>
                </a:solidFill>
                <a:latin typeface="Arial"/>
                <a:ea typeface="Arial"/>
                <a:cs typeface="Arial"/>
                <a:sym typeface="Arial"/>
              </a:rPr>
              <a:t>willing to receive payment through an FMS (</a:t>
            </a:r>
            <a:r>
              <a:rPr lang="en-US" b="0" i="0" u="none" strike="noStrike" cap="none" dirty="0">
                <a:solidFill>
                  <a:srgbClr val="3F3F3F"/>
                </a:solidFill>
                <a:latin typeface="Arial"/>
                <a:ea typeface="Arial"/>
                <a:cs typeface="Arial"/>
                <a:sym typeface="Arial"/>
              </a:rPr>
              <a:t>CIS</a:t>
            </a:r>
            <a:r>
              <a:rPr lang="en" b="0" i="0" u="none" strike="noStrike" cap="none" dirty="0">
                <a:solidFill>
                  <a:srgbClr val="3F3F3F"/>
                </a:solidFill>
                <a:latin typeface="Arial"/>
                <a:ea typeface="Arial"/>
                <a:cs typeface="Arial"/>
                <a:sym typeface="Arial"/>
              </a:rPr>
              <a:t>).</a:t>
            </a:r>
            <a:endParaRPr sz="1100" dirty="0"/>
          </a:p>
          <a:p>
            <a:pPr marL="457200" lvl="0" indent="-317500" algn="l" rtl="0">
              <a:lnSpc>
                <a:spcPct val="125000"/>
              </a:lnSpc>
              <a:spcBef>
                <a:spcPts val="0"/>
              </a:spcBef>
              <a:spcAft>
                <a:spcPts val="0"/>
              </a:spcAft>
              <a:buClr>
                <a:srgbClr val="3F3F3F"/>
              </a:buClr>
              <a:buSzPts val="1400"/>
              <a:buChar char="❖"/>
            </a:pPr>
            <a:r>
              <a:rPr lang="en" sz="1500" dirty="0">
                <a:solidFill>
                  <a:srgbClr val="3F3F3F"/>
                </a:solidFill>
              </a:rPr>
              <a:t>Funding for transportation may be offered if needed and </a:t>
            </a:r>
            <a:br>
              <a:rPr lang="en" sz="1500" dirty="0">
                <a:solidFill>
                  <a:srgbClr val="3F3F3F"/>
                </a:solidFill>
              </a:rPr>
            </a:br>
            <a:r>
              <a:rPr lang="en" sz="1500" dirty="0">
                <a:solidFill>
                  <a:srgbClr val="3F3F3F"/>
                </a:solidFill>
              </a:rPr>
              <a:t>would be done through a TSR</a:t>
            </a:r>
            <a:endParaRPr sz="1100" dirty="0"/>
          </a:p>
        </p:txBody>
      </p:sp>
      <p:grpSp>
        <p:nvGrpSpPr>
          <p:cNvPr id="233" name="Google Shape;233;p29"/>
          <p:cNvGrpSpPr/>
          <p:nvPr/>
        </p:nvGrpSpPr>
        <p:grpSpPr>
          <a:xfrm>
            <a:off x="4218971" y="384463"/>
            <a:ext cx="681525" cy="681525"/>
            <a:chOff x="2728732" y="2593698"/>
            <a:chExt cx="908700" cy="908700"/>
          </a:xfrm>
        </p:grpSpPr>
        <p:sp>
          <p:nvSpPr>
            <p:cNvPr id="234" name="Google Shape;234;p29"/>
            <p:cNvSpPr/>
            <p:nvPr/>
          </p:nvSpPr>
          <p:spPr>
            <a:xfrm>
              <a:off x="2728732" y="2593698"/>
              <a:ext cx="908700" cy="908700"/>
            </a:xfrm>
            <a:prstGeom prst="ellipse">
              <a:avLst/>
            </a:prstGeom>
            <a:solidFill>
              <a:srgbClr val="34629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35" name="Google Shape;235;p29"/>
            <p:cNvSpPr/>
            <p:nvPr/>
          </p:nvSpPr>
          <p:spPr>
            <a:xfrm>
              <a:off x="2975289" y="2657444"/>
              <a:ext cx="415500" cy="8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600" b="1">
                  <a:solidFill>
                    <a:schemeClr val="lt1"/>
                  </a:solidFill>
                  <a:latin typeface="Anton"/>
                  <a:ea typeface="Anton"/>
                  <a:cs typeface="Anton"/>
                  <a:sym typeface="Anton"/>
                </a:rPr>
                <a:t>1</a:t>
              </a:r>
              <a:endParaRPr sz="3600">
                <a:solidFill>
                  <a:schemeClr val="lt1"/>
                </a:solidFill>
                <a:latin typeface="Anton"/>
                <a:ea typeface="Anton"/>
                <a:cs typeface="Anton"/>
                <a:sym typeface="Anto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p30"/>
          <p:cNvGrpSpPr/>
          <p:nvPr/>
        </p:nvGrpSpPr>
        <p:grpSpPr>
          <a:xfrm>
            <a:off x="269107" y="303573"/>
            <a:ext cx="4786575" cy="3982897"/>
            <a:chOff x="-214100" y="597850"/>
            <a:chExt cx="6382100" cy="5310530"/>
          </a:xfrm>
        </p:grpSpPr>
        <p:sp>
          <p:nvSpPr>
            <p:cNvPr id="241" name="Google Shape;241;p30"/>
            <p:cNvSpPr txBox="1"/>
            <p:nvPr/>
          </p:nvSpPr>
          <p:spPr>
            <a:xfrm rot="-665078">
              <a:off x="-184007" y="996713"/>
              <a:ext cx="4219314" cy="722674"/>
            </a:xfrm>
            <a:prstGeom prst="rect">
              <a:avLst/>
            </a:prstGeom>
            <a:solidFill>
              <a:srgbClr val="346295"/>
            </a:solidFill>
            <a:ln w="9525" cap="flat" cmpd="sng">
              <a:solidFill>
                <a:srgbClr val="346295"/>
              </a:solidFill>
              <a:prstDash val="solid"/>
              <a:round/>
              <a:headEnd type="none" w="sm" len="sm"/>
              <a:tailEnd type="none" w="sm" len="sm"/>
            </a:ln>
          </p:spPr>
          <p:txBody>
            <a:bodyPr spcFirstLastPara="1" wrap="square" lIns="94300" tIns="94300" rIns="94300" bIns="94300" anchor="ctr" anchorCtr="0">
              <a:noAutofit/>
            </a:bodyPr>
            <a:lstStyle/>
            <a:p>
              <a:pPr marL="0" marR="0" lvl="0" indent="0" algn="l" rtl="0">
                <a:lnSpc>
                  <a:spcPct val="90000"/>
                </a:lnSpc>
                <a:spcBef>
                  <a:spcPts val="0"/>
                </a:spcBef>
                <a:spcAft>
                  <a:spcPts val="0"/>
                </a:spcAft>
                <a:buClr>
                  <a:schemeClr val="lt1"/>
                </a:buClr>
                <a:buSzPts val="2500"/>
                <a:buFont typeface="Century Gothic"/>
                <a:buNone/>
              </a:pPr>
              <a:r>
                <a:rPr lang="en" sz="2500">
                  <a:solidFill>
                    <a:schemeClr val="lt1"/>
                  </a:solidFill>
                  <a:latin typeface="Century Gothic"/>
                  <a:ea typeface="Century Gothic"/>
                  <a:cs typeface="Century Gothic"/>
                  <a:sym typeface="Century Gothic"/>
                </a:rPr>
                <a:t>Social Recreation</a:t>
              </a:r>
              <a:endParaRPr sz="1100"/>
            </a:p>
          </p:txBody>
        </p:sp>
        <p:sp>
          <p:nvSpPr>
            <p:cNvPr id="242" name="Google Shape;242;p30"/>
            <p:cNvSpPr/>
            <p:nvPr/>
          </p:nvSpPr>
          <p:spPr>
            <a:xfrm>
              <a:off x="0" y="1290580"/>
              <a:ext cx="6168000" cy="38418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3" name="Google Shape;243;p30"/>
            <p:cNvSpPr txBox="1"/>
            <p:nvPr/>
          </p:nvSpPr>
          <p:spPr>
            <a:xfrm>
              <a:off x="-145500" y="2066580"/>
              <a:ext cx="6168000" cy="3841800"/>
            </a:xfrm>
            <a:prstGeom prst="rect">
              <a:avLst/>
            </a:prstGeom>
            <a:noFill/>
            <a:ln>
              <a:noFill/>
            </a:ln>
          </p:spPr>
          <p:txBody>
            <a:bodyPr spcFirstLastPara="1" wrap="square" lIns="146875" tIns="26675" rIns="149350" bIns="26675" anchor="t" anchorCtr="0">
              <a:noAutofit/>
            </a:bodyPr>
            <a:lstStyle/>
            <a:p>
              <a:pPr marL="215900" marR="0" lvl="1" indent="-209550" algn="l" rtl="0">
                <a:lnSpc>
                  <a:spcPct val="90000"/>
                </a:lnSpc>
                <a:spcBef>
                  <a:spcPts val="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Martial Arts</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Swimming Lessons</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Theater/Performing Arts</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Sports League</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Art Class</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Music Lessons</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Dance Class</a:t>
              </a:r>
              <a:endParaRPr sz="1100"/>
            </a:p>
            <a:p>
              <a:pPr marL="215900" marR="0" lvl="1" indent="-209550" algn="l" rtl="0">
                <a:lnSpc>
                  <a:spcPct val="90000"/>
                </a:lnSpc>
                <a:spcBef>
                  <a:spcPts val="400"/>
                </a:spcBef>
                <a:spcAft>
                  <a:spcPts val="0"/>
                </a:spcAft>
                <a:buClr>
                  <a:schemeClr val="dk1"/>
                </a:buClr>
                <a:buSzPts val="2100"/>
                <a:buFont typeface="Century Gothic"/>
                <a:buChar char="•"/>
              </a:pPr>
              <a:r>
                <a:rPr lang="en" sz="2100" b="0" i="0" u="none" strike="noStrike" cap="none">
                  <a:solidFill>
                    <a:schemeClr val="dk1"/>
                  </a:solidFill>
                  <a:latin typeface="Century Gothic"/>
                  <a:ea typeface="Century Gothic"/>
                  <a:cs typeface="Century Gothic"/>
                  <a:sym typeface="Century Gothic"/>
                </a:rPr>
                <a:t>… and many more!</a:t>
              </a:r>
              <a:endParaRPr sz="1100"/>
            </a:p>
          </p:txBody>
        </p:sp>
      </p:grpSp>
      <p:pic>
        <p:nvPicPr>
          <p:cNvPr id="244" name="Google Shape;244;p30"/>
          <p:cNvPicPr preferRelativeResize="0"/>
          <p:nvPr/>
        </p:nvPicPr>
        <p:blipFill rotWithShape="1">
          <a:blip r:embed="rId3">
            <a:alphaModFix/>
          </a:blip>
          <a:srcRect/>
          <a:stretch/>
        </p:blipFill>
        <p:spPr>
          <a:xfrm>
            <a:off x="3805810" y="3077667"/>
            <a:ext cx="2277315" cy="1425987"/>
          </a:xfrm>
          <a:prstGeom prst="rect">
            <a:avLst/>
          </a:prstGeom>
          <a:noFill/>
          <a:ln>
            <a:noFill/>
          </a:ln>
        </p:spPr>
      </p:pic>
      <p:pic>
        <p:nvPicPr>
          <p:cNvPr id="245" name="Google Shape;245;p30"/>
          <p:cNvPicPr preferRelativeResize="0"/>
          <p:nvPr/>
        </p:nvPicPr>
        <p:blipFill rotWithShape="1">
          <a:blip r:embed="rId4">
            <a:alphaModFix/>
          </a:blip>
          <a:srcRect/>
          <a:stretch/>
        </p:blipFill>
        <p:spPr>
          <a:xfrm>
            <a:off x="4001408" y="369387"/>
            <a:ext cx="3055805" cy="1095880"/>
          </a:xfrm>
          <a:prstGeom prst="rect">
            <a:avLst/>
          </a:prstGeom>
          <a:noFill/>
          <a:ln>
            <a:noFill/>
          </a:ln>
        </p:spPr>
      </p:pic>
      <p:pic>
        <p:nvPicPr>
          <p:cNvPr id="246" name="Google Shape;246;p30" descr="Dance Class Stock Photos, Pictures &amp; Royalty-Free Images - iStock"/>
          <p:cNvPicPr preferRelativeResize="0"/>
          <p:nvPr/>
        </p:nvPicPr>
        <p:blipFill rotWithShape="1">
          <a:blip r:embed="rId5">
            <a:alphaModFix/>
          </a:blip>
          <a:srcRect/>
          <a:stretch/>
        </p:blipFill>
        <p:spPr>
          <a:xfrm>
            <a:off x="3805811" y="1516450"/>
            <a:ext cx="2277316" cy="1518211"/>
          </a:xfrm>
          <a:prstGeom prst="rect">
            <a:avLst/>
          </a:prstGeom>
          <a:noFill/>
          <a:ln>
            <a:noFill/>
          </a:ln>
        </p:spPr>
      </p:pic>
      <p:pic>
        <p:nvPicPr>
          <p:cNvPr id="247" name="Google Shape;247;p30" descr="Tips for young overhead athletes battling Little Leaguer's shoulder pain | Dr. David Geier ..."/>
          <p:cNvPicPr preferRelativeResize="0"/>
          <p:nvPr/>
        </p:nvPicPr>
        <p:blipFill rotWithShape="1">
          <a:blip r:embed="rId6">
            <a:alphaModFix/>
          </a:blip>
          <a:srcRect/>
          <a:stretch/>
        </p:blipFill>
        <p:spPr>
          <a:xfrm>
            <a:off x="7235700" y="369388"/>
            <a:ext cx="1568935" cy="2219586"/>
          </a:xfrm>
          <a:prstGeom prst="rect">
            <a:avLst/>
          </a:prstGeom>
          <a:noFill/>
          <a:ln>
            <a:noFill/>
          </a:ln>
        </p:spPr>
      </p:pic>
      <p:pic>
        <p:nvPicPr>
          <p:cNvPr id="248" name="Google Shape;248;p30" descr="Private Lessons | Southside Arts Complex"/>
          <p:cNvPicPr preferRelativeResize="0"/>
          <p:nvPr/>
        </p:nvPicPr>
        <p:blipFill rotWithShape="1">
          <a:blip r:embed="rId7">
            <a:alphaModFix/>
          </a:blip>
          <a:srcRect/>
          <a:stretch/>
        </p:blipFill>
        <p:spPr>
          <a:xfrm>
            <a:off x="6133943" y="2670202"/>
            <a:ext cx="2670696" cy="1833454"/>
          </a:xfrm>
          <a:prstGeom prst="rect">
            <a:avLst/>
          </a:prstGeom>
          <a:noFill/>
          <a:ln>
            <a:noFill/>
          </a:ln>
        </p:spPr>
      </p:pic>
      <p:pic>
        <p:nvPicPr>
          <p:cNvPr id="249" name="Google Shape;249;p30" descr="Benefits of Arts classes to Kids - Art Fun Studio"/>
          <p:cNvPicPr preferRelativeResize="0"/>
          <p:nvPr/>
        </p:nvPicPr>
        <p:blipFill rotWithShape="1">
          <a:blip r:embed="rId8">
            <a:alphaModFix/>
          </a:blip>
          <a:srcRect/>
          <a:stretch/>
        </p:blipFill>
        <p:spPr>
          <a:xfrm>
            <a:off x="6133943" y="1516450"/>
            <a:ext cx="1047285" cy="1081399"/>
          </a:xfrm>
          <a:prstGeom prst="rect">
            <a:avLst/>
          </a:prstGeom>
          <a:noFill/>
          <a:ln>
            <a:noFill/>
          </a:ln>
        </p:spPr>
      </p:pic>
    </p:spTree>
  </p:cSld>
  <p:clrMapOvr>
    <a:masterClrMapping/>
  </p:clrMapOvr>
</p:sld>
</file>

<file path=ppt/theme/theme1.xml><?xml version="1.0" encoding="utf-8"?>
<a:theme xmlns:a="http://schemas.openxmlformats.org/drawingml/2006/main" name="1_Vapor Trail">
  <a:themeElements>
    <a:clrScheme name="Vapor Trail">
      <a:dk1>
        <a:srgbClr val="000000"/>
      </a:dk1>
      <a:lt1>
        <a:srgbClr val="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4152</Words>
  <Application>Microsoft Office PowerPoint</Application>
  <PresentationFormat>On-screen Show (16:9)</PresentationFormat>
  <Paragraphs>323</Paragraphs>
  <Slides>49</Slides>
  <Notes>49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Century Gothic</vt:lpstr>
      <vt:lpstr>Anton</vt:lpstr>
      <vt:lpstr>Arimo</vt:lpstr>
      <vt:lpstr>Comic Sans MS</vt:lpstr>
      <vt:lpstr>Arial</vt:lpstr>
      <vt:lpstr>Nunito</vt:lpstr>
      <vt:lpstr>Noto Sans Symbols</vt:lpstr>
      <vt:lpstr>1_Vapor Trail</vt:lpstr>
      <vt:lpstr>Social Recreation, Non-medical Therapies, and Camp</vt:lpstr>
      <vt:lpstr>Goals for Today:</vt:lpstr>
      <vt:lpstr>Legislation</vt:lpstr>
      <vt:lpstr>Goal of Services</vt:lpstr>
      <vt:lpstr>WHO IS ELIGIBLE?</vt:lpstr>
      <vt:lpstr>Three Types of Service</vt:lpstr>
      <vt:lpstr>PowerPoint Presentation</vt:lpstr>
      <vt:lpstr>Minimum Criteria for Social Rec</vt:lpstr>
      <vt:lpstr>PowerPoint Presentation</vt:lpstr>
      <vt:lpstr>CAMP</vt:lpstr>
      <vt:lpstr>Minimum Criteria for Camp Services</vt:lpstr>
      <vt:lpstr>PowerPoint Presentation</vt:lpstr>
      <vt:lpstr>NON-MEDICAL THERAPIES</vt:lpstr>
      <vt:lpstr>Minimum Criteria for Non-Medical Therapies</vt:lpstr>
      <vt:lpstr>PowerPoint Presentation</vt:lpstr>
      <vt:lpstr>PROCESS FOR REQUESTING SERVICES</vt:lpstr>
      <vt:lpstr>Client Responsibilities:</vt:lpstr>
      <vt:lpstr>Client Responsibilities continued</vt:lpstr>
      <vt:lpstr>Service Coordinator Responsibilities</vt:lpstr>
      <vt:lpstr>PowerPoint Presentation</vt:lpstr>
      <vt:lpstr>FMS Information for Potential Providers</vt:lpstr>
      <vt:lpstr>PowerPoint Presentation</vt:lpstr>
      <vt:lpstr>PowerPoint Presentation</vt:lpstr>
      <vt:lpstr>SC Step by Step Guide to Social Rec</vt:lpstr>
      <vt:lpstr>Review Process</vt:lpstr>
      <vt:lpstr>Communication w/ the Planning Team</vt:lpstr>
      <vt:lpstr>Social Rec Screening Tool</vt:lpstr>
      <vt:lpstr>PowerPoint Presentation</vt:lpstr>
      <vt:lpstr>Request Approved</vt:lpstr>
      <vt:lpstr>PowerPoint Presentation</vt:lpstr>
      <vt:lpstr>PowerPoint Presentation</vt:lpstr>
      <vt:lpstr>PowerPoint Presentation</vt:lpstr>
      <vt:lpstr>POS Non-Vendored Services via FMS cont. </vt:lpstr>
      <vt:lpstr>POS Non-Vendored Services via FMS cont. </vt:lpstr>
      <vt:lpstr>PowerPoint Presentation</vt:lpstr>
      <vt:lpstr>PowerPoint Presentation</vt:lpstr>
      <vt:lpstr>PowerPoint Presentation</vt:lpstr>
      <vt:lpstr>PowerPoint Presentation</vt:lpstr>
      <vt:lpstr>Request Denied</vt:lpstr>
      <vt:lpstr>Multiple Concurrent Requests </vt:lpstr>
      <vt:lpstr>Prepayments!</vt:lpstr>
      <vt:lpstr>Process for New Vendorization Requests</vt:lpstr>
      <vt:lpstr>PowerPoint Presentation</vt:lpstr>
      <vt:lpstr>PowerPoint Presentation</vt:lpstr>
      <vt:lpstr>PowerPoint Presentation</vt:lpstr>
      <vt:lpstr>PowerPoint Presentation</vt:lpstr>
      <vt:lpstr>Self Determination Program</vt:lpstr>
      <vt:lpstr>Self Determination Program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Recreation, Non-medical Therapies, and Camp</dc:title>
  <dc:creator>Robin Bello</dc:creator>
  <cp:lastModifiedBy>Gabriella.Ohmstede</cp:lastModifiedBy>
  <cp:revision>12</cp:revision>
  <dcterms:modified xsi:type="dcterms:W3CDTF">2025-02-20T01:51:19Z</dcterms:modified>
</cp:coreProperties>
</file>